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sldIdLst>
    <p:sldId id="256" r:id="rId5"/>
    <p:sldId id="304" r:id="rId6"/>
    <p:sldId id="305" r:id="rId7"/>
    <p:sldId id="296" r:id="rId8"/>
    <p:sldId id="290" r:id="rId9"/>
    <p:sldId id="371" r:id="rId10"/>
    <p:sldId id="374" r:id="rId11"/>
    <p:sldId id="372" r:id="rId12"/>
    <p:sldId id="373" r:id="rId13"/>
    <p:sldId id="380" r:id="rId14"/>
    <p:sldId id="375" r:id="rId15"/>
    <p:sldId id="376" r:id="rId16"/>
    <p:sldId id="377" r:id="rId17"/>
    <p:sldId id="378" r:id="rId18"/>
    <p:sldId id="381" r:id="rId19"/>
    <p:sldId id="382" r:id="rId20"/>
    <p:sldId id="383" r:id="rId21"/>
    <p:sldId id="385" r:id="rId22"/>
    <p:sldId id="386" r:id="rId23"/>
    <p:sldId id="387" r:id="rId24"/>
    <p:sldId id="388" r:id="rId25"/>
    <p:sldId id="389" r:id="rId26"/>
    <p:sldId id="391" r:id="rId27"/>
    <p:sldId id="390" r:id="rId28"/>
    <p:sldId id="289"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000" autoAdjust="0"/>
  </p:normalViewPr>
  <p:slideViewPr>
    <p:cSldViewPr snapToGrid="0">
      <p:cViewPr varScale="1">
        <p:scale>
          <a:sx n="105" d="100"/>
          <a:sy n="105" d="100"/>
        </p:scale>
        <p:origin x="21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DDD0B-1772-4282-94C5-4FC6CF67787D}" type="datetimeFigureOut">
              <a:rPr lang="en-US" smtClean="0"/>
              <a:t>4/1/21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D29A-DFB8-4678-B622-8099042890B8}" type="slidenum">
              <a:rPr lang="en-US" smtClean="0"/>
              <a:t>‹#›</a:t>
            </a:fld>
            <a:endParaRPr lang="en-US"/>
          </a:p>
        </p:txBody>
      </p:sp>
    </p:spTree>
    <p:extLst>
      <p:ext uri="{BB962C8B-B14F-4D97-AF65-F5344CB8AC3E}">
        <p14:creationId xmlns:p14="http://schemas.microsoft.com/office/powerpoint/2010/main" val="16036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a:t>
            </a:fld>
            <a:endParaRPr lang="en-US"/>
          </a:p>
        </p:txBody>
      </p:sp>
    </p:spTree>
    <p:extLst>
      <p:ext uri="{BB962C8B-B14F-4D97-AF65-F5344CB8AC3E}">
        <p14:creationId xmlns:p14="http://schemas.microsoft.com/office/powerpoint/2010/main" val="125519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10</a:t>
            </a:fld>
            <a:endParaRPr lang="en-US"/>
          </a:p>
        </p:txBody>
      </p:sp>
    </p:spTree>
    <p:extLst>
      <p:ext uri="{BB962C8B-B14F-4D97-AF65-F5344CB8AC3E}">
        <p14:creationId xmlns:p14="http://schemas.microsoft.com/office/powerpoint/2010/main" val="98324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11</a:t>
            </a:fld>
            <a:endParaRPr lang="en-US"/>
          </a:p>
        </p:txBody>
      </p:sp>
    </p:spTree>
    <p:extLst>
      <p:ext uri="{BB962C8B-B14F-4D97-AF65-F5344CB8AC3E}">
        <p14:creationId xmlns:p14="http://schemas.microsoft.com/office/powerpoint/2010/main" val="167986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12</a:t>
            </a:fld>
            <a:endParaRPr lang="en-US"/>
          </a:p>
        </p:txBody>
      </p:sp>
    </p:spTree>
    <p:extLst>
      <p:ext uri="{BB962C8B-B14F-4D97-AF65-F5344CB8AC3E}">
        <p14:creationId xmlns:p14="http://schemas.microsoft.com/office/powerpoint/2010/main" val="100011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13</a:t>
            </a:fld>
            <a:endParaRPr lang="en-US"/>
          </a:p>
        </p:txBody>
      </p:sp>
    </p:spTree>
    <p:extLst>
      <p:ext uri="{BB962C8B-B14F-4D97-AF65-F5344CB8AC3E}">
        <p14:creationId xmlns:p14="http://schemas.microsoft.com/office/powerpoint/2010/main" val="310485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14</a:t>
            </a:fld>
            <a:endParaRPr lang="en-US"/>
          </a:p>
        </p:txBody>
      </p:sp>
    </p:spTree>
    <p:extLst>
      <p:ext uri="{BB962C8B-B14F-4D97-AF65-F5344CB8AC3E}">
        <p14:creationId xmlns:p14="http://schemas.microsoft.com/office/powerpoint/2010/main" val="422250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15</a:t>
            </a:fld>
            <a:endParaRPr lang="en-US"/>
          </a:p>
        </p:txBody>
      </p:sp>
    </p:spTree>
    <p:extLst>
      <p:ext uri="{BB962C8B-B14F-4D97-AF65-F5344CB8AC3E}">
        <p14:creationId xmlns:p14="http://schemas.microsoft.com/office/powerpoint/2010/main" val="335815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16</a:t>
            </a:fld>
            <a:endParaRPr lang="en-US"/>
          </a:p>
        </p:txBody>
      </p:sp>
    </p:spTree>
    <p:extLst>
      <p:ext uri="{BB962C8B-B14F-4D97-AF65-F5344CB8AC3E}">
        <p14:creationId xmlns:p14="http://schemas.microsoft.com/office/powerpoint/2010/main" val="408047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17</a:t>
            </a:fld>
            <a:endParaRPr lang="en-US"/>
          </a:p>
        </p:txBody>
      </p:sp>
    </p:spTree>
    <p:extLst>
      <p:ext uri="{BB962C8B-B14F-4D97-AF65-F5344CB8AC3E}">
        <p14:creationId xmlns:p14="http://schemas.microsoft.com/office/powerpoint/2010/main" val="422492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18</a:t>
            </a:fld>
            <a:endParaRPr lang="en-US"/>
          </a:p>
        </p:txBody>
      </p:sp>
    </p:spTree>
    <p:extLst>
      <p:ext uri="{BB962C8B-B14F-4D97-AF65-F5344CB8AC3E}">
        <p14:creationId xmlns:p14="http://schemas.microsoft.com/office/powerpoint/2010/main" val="306004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19</a:t>
            </a:fld>
            <a:endParaRPr lang="en-US"/>
          </a:p>
        </p:txBody>
      </p:sp>
    </p:spTree>
    <p:extLst>
      <p:ext uri="{BB962C8B-B14F-4D97-AF65-F5344CB8AC3E}">
        <p14:creationId xmlns:p14="http://schemas.microsoft.com/office/powerpoint/2010/main" val="340242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a:t>
            </a:fld>
            <a:endParaRPr lang="en-US"/>
          </a:p>
        </p:txBody>
      </p:sp>
    </p:spTree>
    <p:extLst>
      <p:ext uri="{BB962C8B-B14F-4D97-AF65-F5344CB8AC3E}">
        <p14:creationId xmlns:p14="http://schemas.microsoft.com/office/powerpoint/2010/main" val="136809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20</a:t>
            </a:fld>
            <a:endParaRPr lang="en-US"/>
          </a:p>
        </p:txBody>
      </p:sp>
    </p:spTree>
    <p:extLst>
      <p:ext uri="{BB962C8B-B14F-4D97-AF65-F5344CB8AC3E}">
        <p14:creationId xmlns:p14="http://schemas.microsoft.com/office/powerpoint/2010/main" val="44863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21</a:t>
            </a:fld>
            <a:endParaRPr lang="en-US"/>
          </a:p>
        </p:txBody>
      </p:sp>
    </p:spTree>
    <p:extLst>
      <p:ext uri="{BB962C8B-B14F-4D97-AF65-F5344CB8AC3E}">
        <p14:creationId xmlns:p14="http://schemas.microsoft.com/office/powerpoint/2010/main" val="1747526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22</a:t>
            </a:fld>
            <a:endParaRPr lang="en-US"/>
          </a:p>
        </p:txBody>
      </p:sp>
    </p:spTree>
    <p:extLst>
      <p:ext uri="{BB962C8B-B14F-4D97-AF65-F5344CB8AC3E}">
        <p14:creationId xmlns:p14="http://schemas.microsoft.com/office/powerpoint/2010/main" val="2607994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23</a:t>
            </a:fld>
            <a:endParaRPr lang="en-US"/>
          </a:p>
        </p:txBody>
      </p:sp>
    </p:spTree>
    <p:extLst>
      <p:ext uri="{BB962C8B-B14F-4D97-AF65-F5344CB8AC3E}">
        <p14:creationId xmlns:p14="http://schemas.microsoft.com/office/powerpoint/2010/main" val="4101398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24</a:t>
            </a:fld>
            <a:endParaRPr lang="en-US"/>
          </a:p>
        </p:txBody>
      </p:sp>
    </p:spTree>
    <p:extLst>
      <p:ext uri="{BB962C8B-B14F-4D97-AF65-F5344CB8AC3E}">
        <p14:creationId xmlns:p14="http://schemas.microsoft.com/office/powerpoint/2010/main" val="1982947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25</a:t>
            </a:fld>
            <a:endParaRPr lang="en-US"/>
          </a:p>
        </p:txBody>
      </p:sp>
    </p:spTree>
    <p:extLst>
      <p:ext uri="{BB962C8B-B14F-4D97-AF65-F5344CB8AC3E}">
        <p14:creationId xmlns:p14="http://schemas.microsoft.com/office/powerpoint/2010/main" val="146452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26</a:t>
            </a:fld>
            <a:endParaRPr lang="en-US"/>
          </a:p>
        </p:txBody>
      </p:sp>
    </p:spTree>
    <p:extLst>
      <p:ext uri="{BB962C8B-B14F-4D97-AF65-F5344CB8AC3E}">
        <p14:creationId xmlns:p14="http://schemas.microsoft.com/office/powerpoint/2010/main" val="297000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a:t>
            </a:fld>
            <a:endParaRPr lang="en-US"/>
          </a:p>
        </p:txBody>
      </p:sp>
    </p:spTree>
    <p:extLst>
      <p:ext uri="{BB962C8B-B14F-4D97-AF65-F5344CB8AC3E}">
        <p14:creationId xmlns:p14="http://schemas.microsoft.com/office/powerpoint/2010/main" val="256318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a:t>
            </a:fld>
            <a:endParaRPr lang="en-US"/>
          </a:p>
        </p:txBody>
      </p:sp>
    </p:spTree>
    <p:extLst>
      <p:ext uri="{BB962C8B-B14F-4D97-AF65-F5344CB8AC3E}">
        <p14:creationId xmlns:p14="http://schemas.microsoft.com/office/powerpoint/2010/main" val="380697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5</a:t>
            </a:fld>
            <a:endParaRPr lang="en-US"/>
          </a:p>
        </p:txBody>
      </p:sp>
    </p:spTree>
    <p:extLst>
      <p:ext uri="{BB962C8B-B14F-4D97-AF65-F5344CB8AC3E}">
        <p14:creationId xmlns:p14="http://schemas.microsoft.com/office/powerpoint/2010/main" val="179144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6</a:t>
            </a:fld>
            <a:endParaRPr lang="en-US"/>
          </a:p>
        </p:txBody>
      </p:sp>
    </p:spTree>
    <p:extLst>
      <p:ext uri="{BB962C8B-B14F-4D97-AF65-F5344CB8AC3E}">
        <p14:creationId xmlns:p14="http://schemas.microsoft.com/office/powerpoint/2010/main" val="153045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7</a:t>
            </a:fld>
            <a:endParaRPr lang="en-US"/>
          </a:p>
        </p:txBody>
      </p:sp>
    </p:spTree>
    <p:extLst>
      <p:ext uri="{BB962C8B-B14F-4D97-AF65-F5344CB8AC3E}">
        <p14:creationId xmlns:p14="http://schemas.microsoft.com/office/powerpoint/2010/main" val="110086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8</a:t>
            </a:fld>
            <a:endParaRPr lang="en-US"/>
          </a:p>
        </p:txBody>
      </p:sp>
    </p:spTree>
    <p:extLst>
      <p:ext uri="{BB962C8B-B14F-4D97-AF65-F5344CB8AC3E}">
        <p14:creationId xmlns:p14="http://schemas.microsoft.com/office/powerpoint/2010/main" val="266838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9</a:t>
            </a:fld>
            <a:endParaRPr lang="en-US"/>
          </a:p>
        </p:txBody>
      </p:sp>
    </p:spTree>
    <p:extLst>
      <p:ext uri="{BB962C8B-B14F-4D97-AF65-F5344CB8AC3E}">
        <p14:creationId xmlns:p14="http://schemas.microsoft.com/office/powerpoint/2010/main" val="113271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8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332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2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1580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1FCFD-DD72-4BFA-B1FB-A69F7243ADBE}"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3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16876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1FCFD-DD72-4BFA-B1FB-A69F7243ADBE}" type="datetimeFigureOut">
              <a:rPr lang="en-US" smtClean="0"/>
              <a:t>4/1/21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36972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1FCFD-DD72-4BFA-B1FB-A69F7243ADBE}" type="datetimeFigureOut">
              <a:rPr lang="en-US" smtClean="0"/>
              <a:t>4/1/21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15019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1FCFD-DD72-4BFA-B1FB-A69F7243ADBE}" type="datetimeFigureOut">
              <a:rPr lang="en-US" smtClean="0"/>
              <a:t>4/1/21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93947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0492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51FCFD-DD72-4BFA-B1FB-A69F7243ADBE}" type="datetimeFigureOut">
              <a:rPr lang="en-US" smtClean="0"/>
              <a:t>4/1/21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D4178C-AAE9-4158-85B0-85143156664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3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g7gAo6uAISM?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7tk7NVx776Q"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TAlcFwGIQBg"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500" dirty="0">
                <a:latin typeface="Times New Roman" panose="02020603050405020304" pitchFamily="18" charset="0"/>
                <a:cs typeface="Times New Roman" panose="02020603050405020304" pitchFamily="18" charset="0"/>
              </a:rPr>
              <a:t>Jean </a:t>
            </a:r>
            <a:r>
              <a:rPr lang="en-US" sz="3500" dirty="0" err="1">
                <a:latin typeface="Times New Roman" panose="02020603050405020304" pitchFamily="18" charset="0"/>
                <a:cs typeface="Times New Roman" panose="02020603050405020304" pitchFamily="18" charset="0"/>
              </a:rPr>
              <a:t>monnet</a:t>
            </a:r>
            <a:r>
              <a:rPr lang="en-US" sz="3500" dirty="0">
                <a:latin typeface="Times New Roman" panose="02020603050405020304" pitchFamily="18" charset="0"/>
                <a:cs typeface="Times New Roman" panose="02020603050405020304" pitchFamily="18" charset="0"/>
              </a:rPr>
              <a:t> module  – Doha courses on European union law – Spring 2021</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Dr. Ioannis Konstantinidis</a:t>
            </a:r>
          </a:p>
        </p:txBody>
      </p:sp>
      <p:pic>
        <p:nvPicPr>
          <p:cNvPr id="4" name="Picture 3"/>
          <p:cNvPicPr>
            <a:picLocks noChangeAspect="1"/>
          </p:cNvPicPr>
          <p:nvPr/>
        </p:nvPicPr>
        <p:blipFill>
          <a:blip r:embed="rId3"/>
          <a:stretch>
            <a:fillRect/>
          </a:stretch>
        </p:blipFill>
        <p:spPr>
          <a:xfrm>
            <a:off x="8489373" y="5033640"/>
            <a:ext cx="2758112" cy="74294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259755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613317"/>
          </a:xfrm>
        </p:spPr>
        <p:txBody>
          <a:bodyPr>
            <a:normAutofit/>
          </a:bodyPr>
          <a:lstStyle/>
          <a:p>
            <a:pPr>
              <a:lnSpc>
                <a:spcPct val="150000"/>
              </a:lnSpc>
              <a:buBlip>
                <a:blip r:embed="rId5"/>
              </a:buBlip>
            </a:pPr>
            <a:r>
              <a:rPr lang="en-US" sz="2000" b="1" u="sng" dirty="0">
                <a:latin typeface="Times New Roman" panose="02020603050405020304" pitchFamily="18" charset="0"/>
                <a:cs typeface="Times New Roman" panose="02020603050405020304" pitchFamily="18" charset="0"/>
              </a:rPr>
              <a:t>The Committee of the Regions</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p:txBody>
      </p:sp>
      <p:pic>
        <p:nvPicPr>
          <p:cNvPr id="5" name="Online Media 4" descr="Committee of the Regions">
            <a:hlinkClick r:id="" action="ppaction://media"/>
            <a:extLst>
              <a:ext uri="{FF2B5EF4-FFF2-40B4-BE49-F238E27FC236}">
                <a16:creationId xmlns:a16="http://schemas.microsoft.com/office/drawing/2014/main" id="{E863E81C-472C-9641-B42E-B7E279C09971}"/>
              </a:ext>
            </a:extLst>
          </p:cNvPr>
          <p:cNvPicPr>
            <a:picLocks noRot="1" noChangeAspect="1"/>
          </p:cNvPicPr>
          <p:nvPr>
            <a:videoFile r:link="rId1"/>
          </p:nvPr>
        </p:nvPicPr>
        <p:blipFill>
          <a:blip r:embed="rId9"/>
          <a:stretch>
            <a:fillRect/>
          </a:stretch>
        </p:blipFill>
        <p:spPr>
          <a:xfrm>
            <a:off x="2801483" y="2878429"/>
            <a:ext cx="6589034" cy="3722804"/>
          </a:xfrm>
          <a:prstGeom prst="rect">
            <a:avLst/>
          </a:prstGeom>
        </p:spPr>
      </p:pic>
    </p:spTree>
    <p:extLst>
      <p:ext uri="{BB962C8B-B14F-4D97-AF65-F5344CB8AC3E}">
        <p14:creationId xmlns:p14="http://schemas.microsoft.com/office/powerpoint/2010/main" val="37129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What is the rationale behind the creation of the Committee of the Regions?</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Committee of the Regions is not recognized by Article 13(1) TEU as one of the Union institutions but is mentioned in Art 13(4) TEU </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was intended to represent a move towards more region-orientated decision-making and to create ‘an ever closer union among the peoples of Europe’ </a:t>
            </a:r>
          </a:p>
        </p:txBody>
      </p:sp>
      <p:pic>
        <p:nvPicPr>
          <p:cNvPr id="10" name="Picture 9" descr="A picture containing text, sky, outdoor, blue&#10;&#10;Description automatically generated">
            <a:extLst>
              <a:ext uri="{FF2B5EF4-FFF2-40B4-BE49-F238E27FC236}">
                <a16:creationId xmlns:a16="http://schemas.microsoft.com/office/drawing/2014/main" id="{84D1A242-17CC-DA47-A625-016D3E85A8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9569" y="3367310"/>
            <a:ext cx="2900497" cy="1930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385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Functions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Prior to the </a:t>
            </a:r>
            <a:r>
              <a:rPr lang="en-US" sz="1700" dirty="0" err="1">
                <a:latin typeface="Times New Roman" panose="02020603050405020304" pitchFamily="18" charset="0"/>
                <a:cs typeface="Times New Roman" panose="02020603050405020304" pitchFamily="18" charset="0"/>
              </a:rPr>
              <a:t>ToL</a:t>
            </a:r>
            <a:r>
              <a:rPr lang="en-US" sz="1700" dirty="0">
                <a:latin typeface="Times New Roman" panose="02020603050405020304" pitchFamily="18" charset="0"/>
                <a:cs typeface="Times New Roman" panose="02020603050405020304" pitchFamily="18" charset="0"/>
              </a:rPr>
              <a:t>: its principal role was to deliver opinions on legislation when consulted by the European Parliament, the Council or the Commission</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issued opinions on its own initiative in appropriate cases (Art 307 TFEU)</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Its members are not bound by mandatory instructions and members are completely independent in the performance of their duties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Diagram&#10;&#10;Description automatically generated">
            <a:extLst>
              <a:ext uri="{FF2B5EF4-FFF2-40B4-BE49-F238E27FC236}">
                <a16:creationId xmlns:a16="http://schemas.microsoft.com/office/drawing/2014/main" id="{48FEE7B4-0363-5746-A7D6-C2D519017D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9559" y="3393924"/>
            <a:ext cx="2876316" cy="2154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473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Functions </a:t>
            </a:r>
          </a:p>
          <a:p>
            <a:pPr algn="just">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After the entry into force of  the </a:t>
            </a:r>
            <a:r>
              <a:rPr lang="en-US" sz="1700" dirty="0" err="1">
                <a:latin typeface="Times New Roman" panose="02020603050405020304" pitchFamily="18" charset="0"/>
                <a:cs typeface="Times New Roman" panose="02020603050405020304" pitchFamily="18" charset="0"/>
              </a:rPr>
              <a:t>ToL</a:t>
            </a:r>
            <a:r>
              <a:rPr lang="en-US" sz="1700" dirty="0">
                <a:latin typeface="Times New Roman" panose="02020603050405020304" pitchFamily="18" charset="0"/>
                <a:cs typeface="Times New Roman" panose="02020603050405020304" pitchFamily="18" charset="0"/>
              </a:rPr>
              <a:t>: the Committee has been given the additional power to challenge legislative proposals it considers to be in breach of the principle of subsidiarity</a:t>
            </a:r>
          </a:p>
          <a:p>
            <a:pPr marL="128016" lvl="1"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President of the Committee of the Regions, or the Committee’s member who is responsible for drawing up the draft opinion, may propose that an action be brought before the Court of Justice</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logo&#10;&#10;Description automatically generated">
            <a:extLst>
              <a:ext uri="{FF2B5EF4-FFF2-40B4-BE49-F238E27FC236}">
                <a16:creationId xmlns:a16="http://schemas.microsoft.com/office/drawing/2014/main" id="{05A41267-53FE-474B-B52E-313DF80198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6961" y="3307263"/>
            <a:ext cx="2921000" cy="201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976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III. The committee of the regions</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Composition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Members are appointed for a period of five years and they may be reappointed</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Seats are allocated according to the relative population of each Member State. The number of members of the Committee of the Regions shall not exceed 350</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Members need to have an electoral mandate to represent citizens at a local level. No member of the Committee shall at the same time be a Member of the European Parliament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Shape&#10;&#10;Description automatically generated with medium confidence">
            <a:extLst>
              <a:ext uri="{FF2B5EF4-FFF2-40B4-BE49-F238E27FC236}">
                <a16:creationId xmlns:a16="http://schemas.microsoft.com/office/drawing/2014/main" id="{85CC4BBF-C7BD-FC4C-B094-279F5AF715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3249" y="3158941"/>
            <a:ext cx="2854712" cy="2283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44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EU agencies are independent legal entities, distinct from the main Union institutions, which are created by secondary legislation to perform specific tasks</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 There are two main types of agency</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C4A581FD-1225-E441-876C-5CC085BDFA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391" y="3447156"/>
            <a:ext cx="3534839" cy="1972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252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b="1" u="sng" dirty="0">
                <a:latin typeface="Times New Roman" panose="02020603050405020304" pitchFamily="18" charset="0"/>
                <a:cs typeface="Times New Roman" panose="02020603050405020304" pitchFamily="18" charset="0"/>
              </a:rPr>
              <a:t>Decentralized agencies: </a:t>
            </a:r>
            <a:r>
              <a:rPr lang="en-US" sz="1700" dirty="0">
                <a:latin typeface="Times New Roman" panose="02020603050405020304" pitchFamily="18" charset="0"/>
                <a:cs typeface="Times New Roman" panose="02020603050405020304" pitchFamily="18" charset="0"/>
              </a:rPr>
              <a:t>established for an indefinite period of time and are situated throughout the Union</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They contribute to the implementation of EU policies within a particular policy area</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Examples include the European Environment Agency, the European Food Safety Authority </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B13D2020-1A25-AF4E-A8B6-D2A4F685A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391" y="3447156"/>
            <a:ext cx="3534839" cy="1972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200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IV. Agencies</a:t>
            </a:r>
          </a:p>
        </p:txBody>
      </p:sp>
      <p:sp>
        <p:nvSpPr>
          <p:cNvPr id="2" name="Content Placeholder 1"/>
          <p:cNvSpPr>
            <a:spLocks noGrp="1"/>
          </p:cNvSpPr>
          <p:nvPr>
            <p:ph idx="1"/>
          </p:nvPr>
        </p:nvSpPr>
        <p:spPr>
          <a:xfrm>
            <a:off x="1024127" y="2286000"/>
            <a:ext cx="5897533" cy="3539067"/>
          </a:xfrm>
        </p:spPr>
        <p:txBody>
          <a:bodyPr>
            <a:normAutofit fontScale="925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Agencies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b="1" u="sng" dirty="0">
                <a:latin typeface="Times New Roman" panose="02020603050405020304" pitchFamily="18" charset="0"/>
                <a:cs typeface="Times New Roman" panose="02020603050405020304" pitchFamily="18" charset="0"/>
              </a:rPr>
              <a:t>Executive agencies:</a:t>
            </a:r>
            <a:r>
              <a:rPr lang="en-US" sz="1700" dirty="0">
                <a:latin typeface="Times New Roman" panose="02020603050405020304" pitchFamily="18" charset="0"/>
                <a:cs typeface="Times New Roman" panose="02020603050405020304" pitchFamily="18" charset="0"/>
              </a:rPr>
              <a:t> established by the Commission for a limited period of time to manage specific tasks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For example, the Research Executive Agency was established to assist the Commission in achieving specific objectives related to research and technological development in the EU</a:t>
            </a:r>
          </a:p>
          <a:p>
            <a:pPr marL="128016" lvl="1" indent="0">
              <a:lnSpc>
                <a:spcPct val="150000"/>
              </a:lnSpc>
              <a:buNone/>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0" name="Picture 9" descr="Map&#10;&#10;Description automatically generated">
            <a:extLst>
              <a:ext uri="{FF2B5EF4-FFF2-40B4-BE49-F238E27FC236}">
                <a16:creationId xmlns:a16="http://schemas.microsoft.com/office/drawing/2014/main" id="{4412886F-B634-9C44-97D3-1451B5BB7C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4202" y="3447156"/>
            <a:ext cx="3275028" cy="1827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483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EU: an organization having a double democratic mandate through a Parliament representing EU citizens and a Council representing the elected governments of the Member States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Common criticism: it lacks direct democratic accountability to its citizens. This argument reflects the limited powers of the European Parliament, which is the only institution where citizens directly elect the members that represent them at the Union level</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D204DB7E-E8FC-B843-B0BF-BD735215EB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736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role of Parliament in the legislative process has been strengthened following amendments to the EU Treaties </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Co-decision procedure placing the Parliament on an equal footing with the Council in the legislative process. This procedure, which now applies in the vast majority of cases, was renamed as the ordinary legislative procedure </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FD81609B-9F95-034B-B9F7-CEF6FFA9DA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327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Course 1: The European Union: Legal History and Institutions – Week 6</a:t>
            </a:r>
          </a:p>
        </p:txBody>
      </p:sp>
      <p:sp>
        <p:nvSpPr>
          <p:cNvPr id="2" name="Content Placeholder 1"/>
          <p:cNvSpPr>
            <a:spLocks noGrp="1"/>
          </p:cNvSpPr>
          <p:nvPr>
            <p:ph idx="1"/>
          </p:nvPr>
        </p:nvSpPr>
        <p:spPr>
          <a:xfrm>
            <a:off x="1024128" y="2286000"/>
            <a:ext cx="9300489" cy="3987478"/>
          </a:xfrm>
        </p:spPr>
        <p:txBody>
          <a:bodyPr>
            <a:normAutofit/>
          </a:bodyPr>
          <a:lstStyle/>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 The Court of Auditors</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II. The European Central Bank </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III. The Committee of the Regions </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IV. Agencies</a:t>
            </a:r>
          </a:p>
          <a:p>
            <a:pPr>
              <a:lnSpc>
                <a:spcPct val="150000"/>
              </a:lnSpc>
              <a:buBlip>
                <a:blip r:embed="rId4"/>
              </a:buBlip>
            </a:pPr>
            <a:r>
              <a:rPr lang="en-US" sz="2000" b="1" dirty="0">
                <a:latin typeface="Times New Roman" panose="02020603050405020304" pitchFamily="18" charset="0"/>
                <a:cs typeface="Times New Roman" panose="02020603050405020304" pitchFamily="18" charset="0"/>
              </a:rPr>
              <a:t>V. Accountability and transparency </a:t>
            </a:r>
            <a:endParaRPr lang="en-US" sz="2000" b="1" u="sng" dirty="0">
              <a:latin typeface="Times New Roman" panose="02020603050405020304" pitchFamily="18" charset="0"/>
              <a:cs typeface="Times New Roman" panose="02020603050405020304" pitchFamily="18" charset="0"/>
            </a:endParaRPr>
          </a:p>
          <a:p>
            <a:pPr marL="128016" lvl="1" indent="0">
              <a:lnSpc>
                <a:spcPct val="150000"/>
              </a:lnSpc>
              <a:buNone/>
            </a:pPr>
            <a:endParaRPr lang="en-US" sz="1300" b="1" u="sng" dirty="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9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Democratic accountability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It can also be argued that a democratic deficit remains in relation to Parliament’s inability to dismiss individual Commissioners and to hold members of the Council to account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Although Council documents are now available after meetings and Council deliberations on legislative acts are now open to the public, other meetings of the Council generally take place behind closed doors</a:t>
            </a:r>
          </a:p>
        </p:txBody>
      </p:sp>
      <p:pic>
        <p:nvPicPr>
          <p:cNvPr id="11" name="Picture 10" descr="A picture containing outdoor object, indoor, tent&#10;&#10;Description automatically generated">
            <a:extLst>
              <a:ext uri="{FF2B5EF4-FFF2-40B4-BE49-F238E27FC236}">
                <a16:creationId xmlns:a16="http://schemas.microsoft.com/office/drawing/2014/main" id="{4FE18EC7-7DA8-4543-B0D8-39A5C862BB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487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Commission adopted a decision on public access to Commission documents in February 1994. This implemented a joint code of conduct between the Commission and the Council</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general principle is that the public should have the widest possible access to documents held by these two institutions, subject to public or private interests being protected </a:t>
            </a:r>
          </a:p>
        </p:txBody>
      </p:sp>
      <p:pic>
        <p:nvPicPr>
          <p:cNvPr id="11" name="Picture 10" descr="A building with a sign on it&#10;&#10;Description automatically generated with low confidence">
            <a:extLst>
              <a:ext uri="{FF2B5EF4-FFF2-40B4-BE49-F238E27FC236}">
                <a16:creationId xmlns:a16="http://schemas.microsoft.com/office/drawing/2014/main" id="{634A82A1-023A-3446-8294-846861F512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8405" y="3510023"/>
            <a:ext cx="3141856" cy="1759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3544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in the Commission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Green Papers are communications published by the Commission on a specific policy area. Primarily they are documents addressed to interested parties, organizations and individuals, who are invited to participate in a process of consultation and debate</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White Papers, which often follow a Green Paper, are documents containing proposals for Union action in a specific area. While Green Papers set out a range of ideas presented for public discussion and debate, White Papers contain an official set of proposals in specific policy areas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2" name="Picture 11" descr="A building with a sign on it&#10;&#10;Description automatically generated with low confidence">
            <a:extLst>
              <a:ext uri="{FF2B5EF4-FFF2-40B4-BE49-F238E27FC236}">
                <a16:creationId xmlns:a16="http://schemas.microsoft.com/office/drawing/2014/main" id="{6BDE4A47-F87B-BB4F-9380-4C97388B5B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8405" y="3510023"/>
            <a:ext cx="3141856" cy="1759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327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in the Council </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Discussions in the Council have previously been held in secret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However, in order to meet the requirement of transparency, Article 16(8) TEU now provides that the Council will meet in public when it deliberates and votes on a draft legislative act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blue&#10;&#10;Description automatically generated">
            <a:extLst>
              <a:ext uri="{FF2B5EF4-FFF2-40B4-BE49-F238E27FC236}">
                <a16:creationId xmlns:a16="http://schemas.microsoft.com/office/drawing/2014/main" id="{2215F7C8-CBD3-C947-8536-166B40195B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438858"/>
            <a:ext cx="2928739" cy="164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544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V. Accountability and transparency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Transparency of the Parliament</a:t>
            </a:r>
          </a:p>
          <a:p>
            <a:pPr>
              <a:lnSpc>
                <a:spcPct val="150000"/>
              </a:lnSpc>
              <a:buBlip>
                <a:blip r:embed="rId4"/>
              </a:buBlip>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13 December 2016: the Parliament adopted changes to its Rules of Procedure with the aim of enhancing the transparency and efficiency of the institution</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changes require MEPs to make more frequent and detailed declarations of their financial interests and bans MEPs from taking paid lobbying jobs whilst in office</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In addition, the rules provide for greater scrutiny by the Parliament of Commissioners’ potential conflicts of interest, both at the beginning of their term and at any point when there are significant changes to a Commissioner’s portfolios or interests</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p:txBody>
      </p:sp>
      <p:pic>
        <p:nvPicPr>
          <p:cNvPr id="11" name="Picture 10" descr="A picture containing outdoor object, indoor, tent&#10;&#10;Description automatically generated">
            <a:extLst>
              <a:ext uri="{FF2B5EF4-FFF2-40B4-BE49-F238E27FC236}">
                <a16:creationId xmlns:a16="http://schemas.microsoft.com/office/drawing/2014/main" id="{543E97D2-8916-4A46-B03C-E74A554E4C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0287" y="3493296"/>
            <a:ext cx="3404802" cy="155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515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Next Week: Policy Brief Writing</a:t>
            </a:r>
          </a:p>
        </p:txBody>
      </p:sp>
      <p:sp>
        <p:nvSpPr>
          <p:cNvPr id="13" name="Content Placeholder 1"/>
          <p:cNvSpPr txBox="1">
            <a:spLocks/>
          </p:cNvSpPr>
          <p:nvPr/>
        </p:nvSpPr>
        <p:spPr>
          <a:xfrm>
            <a:off x="1319283" y="2885053"/>
            <a:ext cx="9155806" cy="34925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50000"/>
              </a:lnSpc>
              <a:buFont typeface="Wingdings 3" pitchFamily="18" charset="2"/>
              <a:buBlip>
                <a:blip r:embed="rId4"/>
              </a:buBlip>
            </a:pPr>
            <a:r>
              <a:rPr lang="en-US" sz="1700" dirty="0">
                <a:latin typeface="Times New Roman" panose="02020603050405020304" pitchFamily="18" charset="0"/>
                <a:cs typeface="Times New Roman" panose="02020603050405020304" pitchFamily="18" charset="0"/>
              </a:rPr>
              <a:t>­</a:t>
            </a:r>
            <a:r>
              <a:rPr lang="en-US" sz="1700" b="1" u="sng" dirty="0">
                <a:latin typeface="Times New Roman" panose="02020603050405020304" pitchFamily="18" charset="0"/>
                <a:cs typeface="Times New Roman" panose="02020603050405020304" pitchFamily="18" charset="0"/>
              </a:rPr>
              <a:t>Readings</a:t>
            </a:r>
          </a:p>
          <a:p>
            <a:pPr lvl="1">
              <a:lnSpc>
                <a:spcPct val="150000"/>
              </a:lnSpc>
              <a:buFont typeface="Wingdings 3" pitchFamily="18" charset="2"/>
              <a:buBlip>
                <a:blip r:embed="rId4"/>
              </a:buBlip>
            </a:pPr>
            <a:endParaRPr lang="en-US" sz="1700" b="1" u="sng" dirty="0">
              <a:latin typeface="Times New Roman" panose="02020603050405020304" pitchFamily="18" charset="0"/>
              <a:cs typeface="Times New Roman" panose="02020603050405020304" pitchFamily="18" charset="0"/>
            </a:endParaRPr>
          </a:p>
          <a:p>
            <a:pPr marL="128016" lvl="1" indent="0">
              <a:lnSpc>
                <a:spcPct val="150000"/>
              </a:lnSpc>
              <a:buNone/>
            </a:pPr>
            <a:r>
              <a:rPr lang="en-US" dirty="0">
                <a:latin typeface="Times New Roman" panose="02020603050405020304" pitchFamily="18" charset="0"/>
                <a:cs typeface="Times New Roman" panose="02020603050405020304" pitchFamily="18" charset="0"/>
              </a:rPr>
              <a:t>Per the course syllabus</a:t>
            </a:r>
          </a:p>
        </p:txBody>
      </p:sp>
    </p:spTree>
    <p:extLst>
      <p:ext uri="{BB962C8B-B14F-4D97-AF65-F5344CB8AC3E}">
        <p14:creationId xmlns:p14="http://schemas.microsoft.com/office/powerpoint/2010/main" val="3958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ircle(in)">
                                      <p:cBhvr>
                                        <p:cTn id="12"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latin typeface="Times New Roman" panose="02020603050405020304" pitchFamily="18" charset="0"/>
                <a:cs typeface="Times New Roman" panose="02020603050405020304" pitchFamily="18" charset="0"/>
              </a:rPr>
              <a:t>Questions?</a:t>
            </a:r>
          </a:p>
        </p:txBody>
      </p:sp>
      <p:pic>
        <p:nvPicPr>
          <p:cNvPr id="4" name="Picture 3"/>
          <p:cNvPicPr>
            <a:picLocks noChangeAspect="1"/>
          </p:cNvPicPr>
          <p:nvPr/>
        </p:nvPicPr>
        <p:blipFill>
          <a:blip r:embed="rId3"/>
          <a:stretch>
            <a:fillRect/>
          </a:stretch>
        </p:blipFill>
        <p:spPr>
          <a:xfrm>
            <a:off x="8489373" y="5054885"/>
            <a:ext cx="2802133" cy="754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344082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Week 5</a:t>
            </a:r>
          </a:p>
        </p:txBody>
      </p:sp>
      <p:sp>
        <p:nvSpPr>
          <p:cNvPr id="2" name="Content Placeholder 1"/>
          <p:cNvSpPr>
            <a:spLocks noGrp="1"/>
          </p:cNvSpPr>
          <p:nvPr>
            <p:ph idx="1"/>
          </p:nvPr>
        </p:nvSpPr>
        <p:spPr>
          <a:xfrm>
            <a:off x="1319283" y="2885053"/>
            <a:ext cx="6308433" cy="3492598"/>
          </a:xfrm>
        </p:spPr>
        <p:txBody>
          <a:bodyPr>
            <a:normAutofit/>
          </a:bodyPr>
          <a:lstStyle/>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Have developed an advanced understanding of the functions, composition and working procedures of the Court of Auditors, the European Central Bank and the Committee of the Regions</a:t>
            </a:r>
          </a:p>
          <a:p>
            <a:pPr lvl="1">
              <a:lnSpc>
                <a:spcPct val="150000"/>
              </a:lnSpc>
              <a:buBlip>
                <a:blip r:embed="rId4"/>
              </a:buBlip>
            </a:pPr>
            <a:r>
              <a:rPr lang="en-US" sz="1700" dirty="0">
                <a:solidFill>
                  <a:prstClr val="black"/>
                </a:solidFill>
                <a:latin typeface="Times New Roman" panose="02020603050405020304" pitchFamily="18" charset="0"/>
                <a:cs typeface="Times New Roman" panose="02020603050405020304" pitchFamily="18" charset="0"/>
              </a:rPr>
              <a:t>Have developed an understanding of accountability issues in the European Union</a:t>
            </a:r>
          </a:p>
        </p:txBody>
      </p:sp>
      <p:sp>
        <p:nvSpPr>
          <p:cNvPr id="5" name="Rectangle 4"/>
          <p:cNvSpPr/>
          <p:nvPr/>
        </p:nvSpPr>
        <p:spPr>
          <a:xfrm>
            <a:off x="906682" y="2235611"/>
            <a:ext cx="9417935" cy="498663"/>
          </a:xfrm>
          <a:prstGeom prst="rect">
            <a:avLst/>
          </a:prstGeom>
        </p:spPr>
        <p:txBody>
          <a:bodyPr wrap="square">
            <a:sp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Learning Outcomes: On completion of this week, students should</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7716" y="3493608"/>
            <a:ext cx="2466975" cy="1847850"/>
          </a:xfrm>
          <a:prstGeom prst="rect">
            <a:avLst/>
          </a:prstGeom>
        </p:spPr>
      </p:pic>
    </p:spTree>
    <p:extLst>
      <p:ext uri="{BB962C8B-B14F-4D97-AF65-F5344CB8AC3E}">
        <p14:creationId xmlns:p14="http://schemas.microsoft.com/office/powerpoint/2010/main" val="239207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a:latin typeface="Times New Roman" panose="02020603050405020304" pitchFamily="18" charset="0"/>
                <a:cs typeface="Times New Roman" panose="02020603050405020304" pitchFamily="18" charset="0"/>
              </a:rPr>
              <a:t>The Court of Auditors</a:t>
            </a: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5" name="7tk7NVx776Q"/>
          <p:cNvPicPr>
            <a:picLocks noRot="1" noChangeAspect="1"/>
          </p:cNvPicPr>
          <p:nvPr>
            <a:videoFile r:link="rId1"/>
          </p:nvPr>
        </p:nvPicPr>
        <p:blipFill>
          <a:blip r:embed="rId9"/>
          <a:stretch>
            <a:fillRect/>
          </a:stretch>
        </p:blipFill>
        <p:spPr>
          <a:xfrm>
            <a:off x="3102795" y="3082160"/>
            <a:ext cx="5893942" cy="3315342"/>
          </a:xfrm>
          <a:prstGeom prst="rect">
            <a:avLst/>
          </a:prstGeom>
        </p:spPr>
      </p:pic>
    </p:spTree>
    <p:extLst>
      <p:ext uri="{BB962C8B-B14F-4D97-AF65-F5344CB8AC3E}">
        <p14:creationId xmlns:p14="http://schemas.microsoft.com/office/powerpoint/2010/main" val="3460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Court of Auditors</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Established by an amendment to the Treaties in 1975 </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It is not, strictly speaking, a court, but more an audit commission</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It is responsible for the external audit of the general budget of the Union. The internal audit is the responsibility of the Financial Controller of each institution</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A picture containing text, candelabrum, light&#10;&#10;Description automatically generated">
            <a:extLst>
              <a:ext uri="{FF2B5EF4-FFF2-40B4-BE49-F238E27FC236}">
                <a16:creationId xmlns:a16="http://schemas.microsoft.com/office/drawing/2014/main" id="{2D428BCC-EB8F-C74E-86D1-1A9CF4D8D9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2105" y="3330495"/>
            <a:ext cx="2079238" cy="1996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63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court of auditors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Court of Auditors – Rationale</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Desire of some of the newer Member States to establish more effective audit arrangements</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Desire of the European Parliament to have greater power in the financial affairs of the Union</a:t>
            </a: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An independent audit body is seen by the European Parliament as an important part of establishing greater financial control. It had, initially, the status of a separate body but, since the TEU came into effect in 1993, it has been classed as one of the Union institutions</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Diagram&#10;&#10;Description automatically generated with medium confidence">
            <a:extLst>
              <a:ext uri="{FF2B5EF4-FFF2-40B4-BE49-F238E27FC236}">
                <a16:creationId xmlns:a16="http://schemas.microsoft.com/office/drawing/2014/main" id="{8028D896-A3E9-E54E-A806-099D909541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0258" y="3405850"/>
            <a:ext cx="3077703" cy="1731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399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 </a:t>
            </a: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a:latin typeface="Times New Roman" panose="02020603050405020304" pitchFamily="18" charset="0"/>
                <a:cs typeface="Times New Roman" panose="02020603050405020304" pitchFamily="18" charset="0"/>
              </a:rPr>
              <a:t>The European Central Bank</a:t>
            </a:r>
            <a:endParaRPr lang="en-US" sz="1700" dirty="0">
              <a:latin typeface="Times New Roman" panose="02020603050405020304" pitchFamily="18" charset="0"/>
              <a:cs typeface="Times New Roman" panose="02020603050405020304" pitchFamily="18" charset="0"/>
            </a:endParaRPr>
          </a:p>
          <a:p>
            <a:pPr marL="0" indent="0">
              <a:lnSpc>
                <a:spcPct val="150000"/>
              </a:lnSpc>
              <a:buNone/>
            </a:pP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0" name="TAlcFwGIQBg"/>
          <p:cNvPicPr>
            <a:picLocks noRot="1" noChangeAspect="1"/>
          </p:cNvPicPr>
          <p:nvPr>
            <a:videoFile r:link="rId1"/>
          </p:nvPr>
        </p:nvPicPr>
        <p:blipFill>
          <a:blip r:embed="rId9"/>
          <a:stretch>
            <a:fillRect/>
          </a:stretch>
        </p:blipFill>
        <p:spPr>
          <a:xfrm>
            <a:off x="3052565" y="3023563"/>
            <a:ext cx="5820882" cy="3274246"/>
          </a:xfrm>
          <a:prstGeom prst="rect">
            <a:avLst/>
          </a:prstGeom>
        </p:spPr>
      </p:pic>
    </p:spTree>
    <p:extLst>
      <p:ext uri="{BB962C8B-B14F-4D97-AF65-F5344CB8AC3E}">
        <p14:creationId xmlns:p14="http://schemas.microsoft.com/office/powerpoint/2010/main" val="2527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European Central Bank</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Article 13(1) TEU recognizes the European Central Bank (ECB) as one of the Union institutions</a:t>
            </a:r>
          </a:p>
          <a:p>
            <a:pPr lvl="1">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The ECB was initially set up as part of the progression towards economic and monetary union</a:t>
            </a:r>
            <a:endParaRPr lang="en-US" sz="1700"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0768A605-A4EE-584A-ACCB-1B88FA072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0871" y="3158941"/>
            <a:ext cx="3185004" cy="2115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27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The European central bank</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a:latin typeface="Times New Roman" panose="02020603050405020304" pitchFamily="18" charset="0"/>
                <a:cs typeface="Times New Roman" panose="02020603050405020304" pitchFamily="18" charset="0"/>
              </a:rPr>
              <a:t>The European Central Bank</a:t>
            </a:r>
          </a:p>
          <a:p>
            <a:pPr marL="0" indent="0">
              <a:lnSpc>
                <a:spcPct val="150000"/>
              </a:lnSpc>
              <a:buNone/>
            </a:pPr>
            <a:endParaRPr lang="en-US" sz="2000" b="1" u="sng"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ECB has legal personality and can enact legislation, impose fines, submit opinions and be consulted within its field of operation</a:t>
            </a: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ECB works with the national banks of the Member States to form the European System of Central Banks (ESCB). The main purpose of the ESCB is to maintain price stability</a:t>
            </a: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Additionally, the ECB works with the national banks of the Member States whose currency is the euro to form the </a:t>
            </a:r>
            <a:r>
              <a:rPr lang="en-US" sz="1700" dirty="0" err="1">
                <a:latin typeface="Times New Roman" panose="02020603050405020304" pitchFamily="18" charset="0"/>
                <a:cs typeface="Times New Roman" panose="02020603050405020304" pitchFamily="18" charset="0"/>
              </a:rPr>
              <a:t>Eurosystem</a:t>
            </a:r>
            <a:r>
              <a:rPr lang="en-US" sz="1700" dirty="0">
                <a:latin typeface="Times New Roman" panose="02020603050405020304" pitchFamily="18" charset="0"/>
                <a:cs typeface="Times New Roman" panose="02020603050405020304" pitchFamily="18" charset="0"/>
              </a:rPr>
              <a:t>, through which they conduct the monetary policy of the Union </a:t>
            </a:r>
          </a:p>
        </p:txBody>
      </p:sp>
      <p:pic>
        <p:nvPicPr>
          <p:cNvPr id="11" name="Picture 10" descr="A picture containing outdoor, toy, ride&#10;&#10;Description automatically generated">
            <a:extLst>
              <a:ext uri="{FF2B5EF4-FFF2-40B4-BE49-F238E27FC236}">
                <a16:creationId xmlns:a16="http://schemas.microsoft.com/office/drawing/2014/main" id="{9A080802-C0F8-274F-A9E1-A587F10A08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6970" y="3282328"/>
            <a:ext cx="3242809" cy="2044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4731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QPT3VHF6MKWP-83287781-39053</_dlc_DocId>
    <_dlc_DocIdUrl xmlns="4595ca7b-3a15-4971-af5f-cadc29c03e04">
      <Url>https://www.qu.edu.qa/_layouts/15/DocIdRedir.aspx?ID=QPT3VHF6MKWP-83287781-39053</Url>
      <Description>QPT3VHF6MKWP-83287781-39053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C76E3C6-EFFC-4189-A101-6C8CF976411C}"/>
</file>

<file path=customXml/itemProps2.xml><?xml version="1.0" encoding="utf-8"?>
<ds:datastoreItem xmlns:ds="http://schemas.openxmlformats.org/officeDocument/2006/customXml" ds:itemID="{1A9228EC-8D98-4658-8625-22B1A7EBC001}">
  <ds:schemaRefs>
    <ds:schemaRef ds:uri="http://schemas.microsoft.com/sharepoint/v3/contenttype/forms"/>
  </ds:schemaRefs>
</ds:datastoreItem>
</file>

<file path=customXml/itemProps3.xml><?xml version="1.0" encoding="utf-8"?>
<ds:datastoreItem xmlns:ds="http://schemas.openxmlformats.org/officeDocument/2006/customXml" ds:itemID="{180E1780-B128-44D8-9EDE-6EB144677117}">
  <ds:schemaRefs>
    <ds:schemaRef ds:uri="http://schemas.microsoft.com/sharepoint/v3"/>
    <ds:schemaRef ds:uri="http://schemas.microsoft.com/office/2006/documentManagement/types"/>
    <ds:schemaRef ds:uri="19ffa115-96ab-449b-b59c-75c143159761"/>
    <ds:schemaRef ds:uri="http://purl.org/dc/dcmitype/"/>
    <ds:schemaRef ds:uri="http://schemas.microsoft.com/office/2006/metadata/properties"/>
    <ds:schemaRef ds:uri="216a657d-b0ae-41ce-a128-d49a73440119"/>
    <ds:schemaRef ds:uri="http://www.w3.org/XML/1998/namespace"/>
    <ds:schemaRef ds:uri="http://schemas.openxmlformats.org/package/2006/metadata/core-properties"/>
    <ds:schemaRef ds:uri="http://purl.org/dc/elements/1.1/"/>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56FC8DD2-8256-4DD3-9A4A-D6F5EE73F332}"/>
</file>

<file path=docProps/app.xml><?xml version="1.0" encoding="utf-8"?>
<Properties xmlns="http://schemas.openxmlformats.org/officeDocument/2006/extended-properties" xmlns:vt="http://schemas.openxmlformats.org/officeDocument/2006/docPropsVTypes">
  <Template>Integral</Template>
  <TotalTime>5786</TotalTime>
  <Words>1426</Words>
  <Application>Microsoft Macintosh PowerPoint</Application>
  <PresentationFormat>Widescreen</PresentationFormat>
  <Paragraphs>166</Paragraphs>
  <Slides>26</Slides>
  <Notes>26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Times New Roman</vt:lpstr>
      <vt:lpstr>Tw Cen MT</vt:lpstr>
      <vt:lpstr>Tw Cen MT Condensed</vt:lpstr>
      <vt:lpstr>Wingdings 3</vt:lpstr>
      <vt:lpstr>Integral</vt:lpstr>
      <vt:lpstr>Jean monnet module  – Doha courses on European union law – Spring 2021 Dr. Ioannis Konstantinidis</vt:lpstr>
      <vt:lpstr>Course 1: The European Union: Legal History and Institutions – Week 6</vt:lpstr>
      <vt:lpstr>Week 5</vt:lpstr>
      <vt:lpstr>I. The court of auditors </vt:lpstr>
      <vt:lpstr>I. The court of auditors </vt:lpstr>
      <vt:lpstr>I. The court of auditors </vt:lpstr>
      <vt:lpstr>II. The European central bank </vt:lpstr>
      <vt:lpstr>II. The European central bank</vt:lpstr>
      <vt:lpstr>II. The European central bank</vt:lpstr>
      <vt:lpstr>III. The committee of the regions</vt:lpstr>
      <vt:lpstr>III. The committee of the regions</vt:lpstr>
      <vt:lpstr>III. The committee of the regions</vt:lpstr>
      <vt:lpstr>III. The committee of the regions</vt:lpstr>
      <vt:lpstr>III. The committee of the regions</vt:lpstr>
      <vt:lpstr>IV. Agencies</vt:lpstr>
      <vt:lpstr>IV. Agencies</vt:lpstr>
      <vt:lpstr>IV. Agencies</vt:lpstr>
      <vt:lpstr>V. Accountability and transparency </vt:lpstr>
      <vt:lpstr>V. Accountability and transparency </vt:lpstr>
      <vt:lpstr>V. Accountability and transparency </vt:lpstr>
      <vt:lpstr>V. Accountability and transparency </vt:lpstr>
      <vt:lpstr>V. Accountability and transparency </vt:lpstr>
      <vt:lpstr>V. Accountability and transparency </vt:lpstr>
      <vt:lpstr>V. Accountability and transparency </vt:lpstr>
      <vt:lpstr>Next Week: Policy Brief Writing</vt:lpstr>
      <vt:lpstr>Questions?</vt:lpstr>
    </vt:vector>
  </TitlesOfParts>
  <Company>Qatar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تحريك الرقابة أمام المحكمة الدستورية عن طريق الدفع من الأفراد</dc:title>
  <dc:creator>Fatma Mansour M A Almesleh</dc:creator>
  <cp:lastModifiedBy>Ioannis Konstantinidis</cp:lastModifiedBy>
  <cp:revision>210</cp:revision>
  <dcterms:created xsi:type="dcterms:W3CDTF">2015-10-18T15:36:54Z</dcterms:created>
  <dcterms:modified xsi:type="dcterms:W3CDTF">2021-04-01T09:24:32Z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31971897-110c-4e01-8024-0e8aa43bbf0f</vt:lpwstr>
  </property>
</Properties>
</file>