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6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sldIdLst>
    <p:sldId id="256" r:id="rId2"/>
    <p:sldId id="345" r:id="rId3"/>
    <p:sldId id="346" r:id="rId4"/>
    <p:sldId id="347" r:id="rId5"/>
    <p:sldId id="348" r:id="rId6"/>
    <p:sldId id="27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0000" autoAdjust="0"/>
  </p:normalViewPr>
  <p:slideViewPr>
    <p:cSldViewPr snapToGrid="0">
      <p:cViewPr varScale="1">
        <p:scale>
          <a:sx n="61" d="100"/>
          <a:sy n="61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DDD0B-1772-4282-94C5-4FC6CF67787D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7D29A-DFB8-4678-B622-8099042890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18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98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095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816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319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776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00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386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7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204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075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5232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60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25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96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475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36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854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5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Jean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monnet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module  – Doha courses on European union law – SPRING 2021</a:t>
            </a:r>
            <a:b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Francis Botchway (Sir William Blair Chair)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9373" y="5033640"/>
            <a:ext cx="2758112" cy="742942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517" y="5849108"/>
            <a:ext cx="2585714" cy="7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556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2286000"/>
            <a:ext cx="9219208" cy="3775753"/>
          </a:xfrm>
        </p:spPr>
        <p:txBody>
          <a:bodyPr>
            <a:normAutofit/>
          </a:bodyPr>
          <a:lstStyle/>
          <a:p>
            <a:r>
              <a:rPr lang="en-US" sz="2000" dirty="0"/>
              <a:t>2007 (came into force 2009) Lisbon Treaty – to make the EU more democratic, more efficient to be able to deal with global issues; creation of new posts </a:t>
            </a:r>
            <a:r>
              <a:rPr lang="en-US" sz="2000" dirty="0" err="1"/>
              <a:t>eg</a:t>
            </a:r>
            <a:r>
              <a:rPr lang="en-US" sz="2000" dirty="0"/>
              <a:t> High Rep for foreign affairs, clarified powers that belong to nation states and those that belong to the EU.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2020 – </a:t>
            </a:r>
            <a:r>
              <a:rPr lang="en-US" sz="2000" dirty="0" err="1"/>
              <a:t>Brexit</a:t>
            </a:r>
            <a:r>
              <a:rPr lang="en-US" sz="2000" dirty="0"/>
              <a:t> agreement</a:t>
            </a:r>
            <a:endParaRPr lang="en-US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010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 ENLARGEMENT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7" y="2286000"/>
            <a:ext cx="9076706" cy="47312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44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Garamond" panose="02020404030301010803"/>
                <a:ea typeface="+mj-ea"/>
                <a:cs typeface="+mj-cs"/>
              </a:rPr>
              <a:t>The FOUNDING STATES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 typeface="Arial"/>
              <a:buChar char="•"/>
            </a:pP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 panose="02020404030301010803"/>
              </a:rPr>
              <a:t>BENELUX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 typeface="Arial"/>
              <a:buChar char="•"/>
            </a:pP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 panose="02020404030301010803"/>
              </a:rPr>
              <a:t>Germany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 typeface="Arial"/>
              <a:buChar char="•"/>
            </a:pP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 panose="02020404030301010803"/>
              </a:rPr>
              <a:t>France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 typeface="Arial"/>
              <a:buChar char="•"/>
            </a:pP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 panose="02020404030301010803"/>
              </a:rPr>
              <a:t>Italy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611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First Additions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7" y="1869897"/>
            <a:ext cx="9301401" cy="4988103"/>
          </a:xfrm>
        </p:spPr>
        <p:txBody>
          <a:bodyPr>
            <a:normAutofit/>
          </a:bodyPr>
          <a:lstStyle/>
          <a:p>
            <a:r>
              <a:rPr lang="en-US" sz="2000" dirty="0"/>
              <a:t>UK, Ireland and Denmark -1972/3</a:t>
            </a:r>
          </a:p>
          <a:p>
            <a:r>
              <a:rPr lang="en-US" sz="2000" dirty="0"/>
              <a:t>Norway rejected it in a referendum</a:t>
            </a:r>
          </a:p>
          <a:p>
            <a:r>
              <a:rPr lang="en-US" sz="2000" dirty="0"/>
              <a:t>Greece 1981</a:t>
            </a:r>
          </a:p>
          <a:p>
            <a:r>
              <a:rPr lang="en-US" sz="2000" dirty="0"/>
              <a:t>Spain and Portugal in 1986</a:t>
            </a:r>
          </a:p>
          <a:p>
            <a:r>
              <a:rPr lang="en-US" sz="2000" dirty="0"/>
              <a:t>Austria, Finland, Sweden – 1995</a:t>
            </a:r>
          </a:p>
          <a:p>
            <a:r>
              <a:rPr lang="en-US" sz="2000" dirty="0"/>
              <a:t>Cyprus, </a:t>
            </a:r>
            <a:r>
              <a:rPr lang="en-US" sz="2000" dirty="0" err="1"/>
              <a:t>Czechia</a:t>
            </a:r>
            <a:r>
              <a:rPr lang="en-US" sz="2000" dirty="0"/>
              <a:t>, Estonia, Hungary, Lithuania, Latvia, Malta, Poland, Slovakia, Slovenia - 2004</a:t>
            </a:r>
          </a:p>
          <a:p>
            <a:r>
              <a:rPr lang="en-US" sz="2000" dirty="0"/>
              <a:t>Bulgaria, Romania – 2007</a:t>
            </a:r>
          </a:p>
          <a:p>
            <a:r>
              <a:rPr lang="en-US" sz="2000" dirty="0"/>
              <a:t>Croatia – 2013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217" y="3400335"/>
            <a:ext cx="2856216" cy="21421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69309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FUTURE CHALLENGES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7" y="2286000"/>
            <a:ext cx="8972533" cy="38742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Conflicts in Europe – Ukraine-Russia, Kurdish issue, restless regions in Spain, ethnic issues in Belgium, etc.</a:t>
            </a:r>
          </a:p>
          <a:p>
            <a:pPr marL="0" indent="0">
              <a:buNone/>
            </a:pPr>
            <a:r>
              <a:rPr lang="en-US" dirty="0"/>
              <a:t>Climate and the Environment </a:t>
            </a:r>
          </a:p>
          <a:p>
            <a:pPr marL="0" indent="0">
              <a:buNone/>
            </a:pPr>
            <a:r>
              <a:rPr lang="en-US" dirty="0"/>
              <a:t>Economic disparities and economic issues</a:t>
            </a:r>
          </a:p>
          <a:p>
            <a:pPr marL="0" indent="0">
              <a:buNone/>
            </a:pPr>
            <a:r>
              <a:rPr lang="en-US" dirty="0"/>
              <a:t>Human rights of Romany, ethic and language minorities, expatriates, asylum seekers and refugees, religious freedoms, etc</a:t>
            </a:r>
          </a:p>
          <a:p>
            <a:pPr marL="0" indent="0">
              <a:buNone/>
            </a:pPr>
            <a:r>
              <a:rPr lang="en-US" dirty="0"/>
              <a:t>Threats of separation or breakaway  </a:t>
            </a:r>
            <a:r>
              <a:rPr lang="en-US" dirty="0" err="1"/>
              <a:t>eg</a:t>
            </a:r>
            <a:r>
              <a:rPr lang="en-US" dirty="0"/>
              <a:t> </a:t>
            </a:r>
            <a:r>
              <a:rPr lang="en-US" dirty="0" err="1"/>
              <a:t>Brexit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Relations with the USA </a:t>
            </a:r>
          </a:p>
          <a:p>
            <a:pPr lvl="1">
              <a:lnSpc>
                <a:spcPct val="150000"/>
              </a:lnSpc>
              <a:buBlip>
                <a:blip r:embed="rId4"/>
              </a:buBlip>
            </a:pP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877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9373" y="5054885"/>
            <a:ext cx="2802133" cy="7548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517" y="5849108"/>
            <a:ext cx="2585714" cy="7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288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8B0ECDBA3C64CA17A0EDA1F583A22" ma:contentTypeVersion="12" ma:contentTypeDescription="Create a new document." ma:contentTypeScope="" ma:versionID="46fa937b96980ddf7af84dde819730ed">
  <xsd:schema xmlns:xsd="http://www.w3.org/2001/XMLSchema" xmlns:xs="http://www.w3.org/2001/XMLSchema" xmlns:p="http://schemas.microsoft.com/office/2006/metadata/properties" xmlns:ns2="4595ca7b-3a15-4971-af5f-cadc29c03e04" targetNamespace="http://schemas.microsoft.com/office/2006/metadata/properties" ma:root="true" ma:fieldsID="7161056cb75780dae671cf09d7cd8017" ns2:_=""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595ca7b-3a15-4971-af5f-cadc29c03e04">QPT3VHF6MKWP-83287781-76873</_dlc_DocId>
    <_dlc_DocIdUrl xmlns="4595ca7b-3a15-4971-af5f-cadc29c03e04">
      <Url>https://qataruniversity-prd.qu.edu.qa/_layouts/15/DocIdRedir.aspx?ID=QPT3VHF6MKWP-83287781-76873</Url>
      <Description>QPT3VHF6MKWP-83287781-76873</Description>
    </_dlc_DocIdUrl>
  </documentManagement>
</p:properties>
</file>

<file path=customXml/itemProps1.xml><?xml version="1.0" encoding="utf-8"?>
<ds:datastoreItem xmlns:ds="http://schemas.openxmlformats.org/officeDocument/2006/customXml" ds:itemID="{BD9089ED-A855-48DB-AB0D-D091AE7C15B3}"/>
</file>

<file path=customXml/itemProps2.xml><?xml version="1.0" encoding="utf-8"?>
<ds:datastoreItem xmlns:ds="http://schemas.openxmlformats.org/officeDocument/2006/customXml" ds:itemID="{B600021C-11AE-417C-B1C3-9D41A53874DD}"/>
</file>

<file path=customXml/itemProps3.xml><?xml version="1.0" encoding="utf-8"?>
<ds:datastoreItem xmlns:ds="http://schemas.openxmlformats.org/officeDocument/2006/customXml" ds:itemID="{6FDD2A5C-E14C-4B96-A5B4-4FE1017BED72}"/>
</file>

<file path=customXml/itemProps4.xml><?xml version="1.0" encoding="utf-8"?>
<ds:datastoreItem xmlns:ds="http://schemas.openxmlformats.org/officeDocument/2006/customXml" ds:itemID="{80F3ACBA-57E0-442A-9839-B3AB211DD277}"/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28761</TotalTime>
  <Words>222</Words>
  <Application>Microsoft Office PowerPoint</Application>
  <PresentationFormat>Widescreen</PresentationFormat>
  <Paragraphs>35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Garamond</vt:lpstr>
      <vt:lpstr>Times New Roman</vt:lpstr>
      <vt:lpstr>Tw Cen MT</vt:lpstr>
      <vt:lpstr>Tw Cen MT Condensed</vt:lpstr>
      <vt:lpstr>Wingdings 3</vt:lpstr>
      <vt:lpstr>Integral</vt:lpstr>
      <vt:lpstr>Jean monnet module  – Doha courses on European union law – SPRING 2021 Prof. Francis Botchway (Sir William Blair Chair)</vt:lpstr>
      <vt:lpstr>PowerPoint Presentation</vt:lpstr>
      <vt:lpstr>EU ENLARGEMENT</vt:lpstr>
      <vt:lpstr>First Additions</vt:lpstr>
      <vt:lpstr>FUTURE CHALLENGES</vt:lpstr>
      <vt:lpstr>Thank you</vt:lpstr>
    </vt:vector>
  </TitlesOfParts>
  <Company>Qatar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تحريك الرقابة أمام المحكمة الدستورية عن طريق الدفع من الأفراد</dc:title>
  <dc:creator>Fatma Mansour M A Almesleh</dc:creator>
  <cp:lastModifiedBy>Rafael Dean Brown</cp:lastModifiedBy>
  <cp:revision>208</cp:revision>
  <dcterms:created xsi:type="dcterms:W3CDTF">2015-10-18T15:36:54Z</dcterms:created>
  <dcterms:modified xsi:type="dcterms:W3CDTF">2024-05-22T14:05:24Z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0x01010071B8B0ECDBA3C64CA17A0EDA1F583A22</vt:lpwstr>
  </property>
  <property fmtid="{D5CDD505-2E9C-101B-9397-08002B2CF9AE}" pid="3" name="_dlc_DocIdItemGuid">
    <vt:lpwstr>fd312da4-acb8-4c4e-b1f9-cabbb89fda5a</vt:lpwstr>
  </property>
</Properties>
</file>