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7.xml" ContentType="application/vnd.openxmlformats-officedocument.presentationml.slide+xml"/>
  <Override PartName="/ppt/slides/slide15.xml" ContentType="application/vnd.openxmlformats-officedocument.presentationml.slide+xml"/>
  <Override PartName="/ppt/slides/slide19.xml" ContentType="application/vnd.openxmlformats-officedocument.presentationml.slide+xml"/>
  <Override PartName="/ppt/slides/slide29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30.xml" ContentType="application/vnd.openxmlformats-officedocument.presentationml.slide+xml"/>
  <Override PartName="/ppt/slides/slide28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0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4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7"/>
  </p:notesMasterIdLst>
  <p:sldIdLst>
    <p:sldId id="256" r:id="rId2"/>
    <p:sldId id="261" r:id="rId3"/>
    <p:sldId id="263" r:id="rId4"/>
    <p:sldId id="264" r:id="rId5"/>
    <p:sldId id="334" r:id="rId6"/>
    <p:sldId id="305" r:id="rId7"/>
    <p:sldId id="290" r:id="rId8"/>
    <p:sldId id="304" r:id="rId9"/>
    <p:sldId id="335" r:id="rId10"/>
    <p:sldId id="336" r:id="rId11"/>
    <p:sldId id="337" r:id="rId12"/>
    <p:sldId id="338" r:id="rId13"/>
    <p:sldId id="340" r:id="rId14"/>
    <p:sldId id="342" r:id="rId15"/>
    <p:sldId id="347" r:id="rId16"/>
    <p:sldId id="344" r:id="rId17"/>
    <p:sldId id="343" r:id="rId18"/>
    <p:sldId id="339" r:id="rId19"/>
    <p:sldId id="346" r:id="rId20"/>
    <p:sldId id="348" r:id="rId21"/>
    <p:sldId id="341" r:id="rId22"/>
    <p:sldId id="349" r:id="rId23"/>
    <p:sldId id="350" r:id="rId24"/>
    <p:sldId id="352" r:id="rId25"/>
    <p:sldId id="356" r:id="rId26"/>
    <p:sldId id="355" r:id="rId27"/>
    <p:sldId id="357" r:id="rId28"/>
    <p:sldId id="353" r:id="rId29"/>
    <p:sldId id="351" r:id="rId30"/>
    <p:sldId id="354" r:id="rId31"/>
    <p:sldId id="358" r:id="rId32"/>
    <p:sldId id="359" r:id="rId33"/>
    <p:sldId id="360" r:id="rId34"/>
    <p:sldId id="361" r:id="rId35"/>
    <p:sldId id="278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53" autoAdjust="0"/>
    <p:restoredTop sz="90015" autoAdjust="0"/>
  </p:normalViewPr>
  <p:slideViewPr>
    <p:cSldViewPr snapToGrid="0">
      <p:cViewPr varScale="1">
        <p:scale>
          <a:sx n="62" d="100"/>
          <a:sy n="62" d="100"/>
        </p:scale>
        <p:origin x="860" y="40"/>
      </p:cViewPr>
      <p:guideLst/>
    </p:cSldViewPr>
  </p:slideViewPr>
  <p:outlineViewPr>
    <p:cViewPr>
      <p:scale>
        <a:sx n="33" d="100"/>
        <a:sy n="33" d="100"/>
      </p:scale>
      <p:origin x="0" y="-120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42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ustomXml" Target="../customXml/item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45" Type="http://schemas.openxmlformats.org/officeDocument/2006/relationships/customXml" Target="../customXml/item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ustomXml" Target="../customXml/item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DDD0B-1772-4282-94C5-4FC6CF67787D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7D29A-DFB8-4678-B622-809904289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618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982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9786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790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9195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045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9981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7143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456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471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86009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31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6381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5834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70110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7376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23659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50066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62433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96718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6592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76969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964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92086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84720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02146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36139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45142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5090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0000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2552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2003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861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414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0985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27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386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1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2204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075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23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60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25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6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475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36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854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53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qufaculty.qu.edu.qa/rbrown/projects/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9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mailto:rbrown@qu.edu.qa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3538" y="5033640"/>
            <a:ext cx="7772400" cy="146304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Jean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Monnet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module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Doha courses on European union law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WRITING</a:t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RAFAEL BROWN</a:t>
            </a: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373" y="5033640"/>
            <a:ext cx="2758112" cy="742942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517" y="5849108"/>
            <a:ext cx="2585714" cy="7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55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Introduction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Syllabus Overview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1: Understand Policy Briefs and Start Thinking of a Policy Problem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2: How to Write a Policy Brief, Create a Template, Support with Research</a:t>
            </a:r>
          </a:p>
        </p:txBody>
      </p:sp>
    </p:spTree>
    <p:extLst>
      <p:ext uri="{BB962C8B-B14F-4D97-AF65-F5344CB8AC3E}">
        <p14:creationId xmlns:p14="http://schemas.microsoft.com/office/powerpoint/2010/main" val="79692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Introduction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1915295"/>
            <a:ext cx="8788088" cy="30714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Teaching Methods: Active Learning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Socratic Method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Flipped Classroom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Work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Presentations</a:t>
            </a:r>
          </a:p>
        </p:txBody>
      </p:sp>
    </p:spTree>
    <p:extLst>
      <p:ext uri="{BB962C8B-B14F-4D97-AF65-F5344CB8AC3E}">
        <p14:creationId xmlns:p14="http://schemas.microsoft.com/office/powerpoint/2010/main" val="26539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Introduction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class deliverable?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8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(2-4 pages, 700-1000 words)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8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DUE </a:t>
            </a:r>
            <a:r>
              <a:rPr lang="en-US" sz="8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March 31, 2022</a:t>
            </a:r>
            <a:endParaRPr lang="en-US" sz="4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41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policy? </a:t>
            </a:r>
          </a:p>
        </p:txBody>
      </p:sp>
    </p:spTree>
    <p:extLst>
      <p:ext uri="{BB962C8B-B14F-4D97-AF65-F5344CB8AC3E}">
        <p14:creationId xmlns:p14="http://schemas.microsoft.com/office/powerpoint/2010/main" val="47335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192215"/>
            <a:ext cx="8788088" cy="3071447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8000" dirty="0" smtClean="0"/>
              <a:t>what policymakers choose to do</a:t>
            </a:r>
            <a:endParaRPr lang="en-US" sz="8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09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192215"/>
            <a:ext cx="8788088" cy="3071447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1500" dirty="0" smtClean="0"/>
              <a:t>plan of action</a:t>
            </a:r>
            <a:endParaRPr lang="en-US" sz="13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15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192215"/>
            <a:ext cx="8788088" cy="3071447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6000" dirty="0" smtClean="0"/>
              <a:t>decisions </a:t>
            </a:r>
            <a:r>
              <a:rPr lang="en-US" sz="6000" dirty="0"/>
              <a:t>that affect a significant number of people’s lives</a:t>
            </a: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64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1753154"/>
            <a:ext cx="8788088" cy="3071447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dirty="0" smtClean="0"/>
              <a:t>“A definite course or method of action selected from among alternatives and in the light of given conditions to guide and, usually, to determine present and future decisions.”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27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difference between policy and law? </a:t>
            </a:r>
          </a:p>
        </p:txBody>
      </p:sp>
    </p:spTree>
    <p:extLst>
      <p:ext uri="{BB962C8B-B14F-4D97-AF65-F5344CB8AC3E}">
        <p14:creationId xmlns:p14="http://schemas.microsoft.com/office/powerpoint/2010/main" val="227438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Policies help guide decisions, while law implement rules, procedures, or standards. 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81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WELCOME TO THE COURSE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6896813" cy="353906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4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Instructor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Rafael Brown, Clinical Assistant Professor, College of Law, Qatar University; Affiliate, Centre for Law and Development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Interest: artificial intelligence, cybersecurity, legal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writing and analysis,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arbitration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Website: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http://qufaculty.qu.edu.qa/rbrown/projects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/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197" y="3432725"/>
            <a:ext cx="1885950" cy="2077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19954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Policies can lead to creation of law.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Law can require certain policies to be created.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92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 </a:t>
            </a:r>
            <a:r>
              <a:rPr lang="en-US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the </a:t>
            </a: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makers</a:t>
            </a:r>
            <a:r>
              <a:rPr lang="en-US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125328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MAKER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084832"/>
            <a:ext cx="8788088" cy="3581553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anyone who formulates or amends policy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(national, regional, international)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46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a policy brief?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84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the two types?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6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TWO TYPES OF Policy BRIEFS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Advocacy</a:t>
            </a:r>
            <a:endParaRPr lang="en-US" sz="10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3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056889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short document used as a tool </a:t>
            </a:r>
            <a:r>
              <a:rPr lang="en-US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identify policy problems or propose change with research-based alternatives or recommendations </a:t>
            </a:r>
            <a:r>
              <a:rPr lang="en-US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 non-specialized audience</a:t>
            </a:r>
          </a:p>
        </p:txBody>
      </p:sp>
    </p:spTree>
    <p:extLst>
      <p:ext uri="{BB962C8B-B14F-4D97-AF65-F5344CB8AC3E}">
        <p14:creationId xmlns:p14="http://schemas.microsoft.com/office/powerpoint/2010/main" val="18011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056889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v. Policy Report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03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does a policy brief affect change? 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83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-preferred by busy policy actors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-more likely to persuade those with no prior held beliefs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-making research findings easily understood and more likely to be acted upon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32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WELCOME TO THE COURSE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1740489"/>
            <a:ext cx="6279350" cy="353906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Contact Details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Email: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rbrown@qu.edu.qa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Office: </a:t>
            </a:r>
            <a:r>
              <a:rPr lang="nn-N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C356, Bldg. I-09, Rm </a:t>
            </a:r>
            <a:r>
              <a:rPr lang="nn-NO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D305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Office Hours: Online or by appointment Mondays, 9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:30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10:30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US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0961" y="3158941"/>
            <a:ext cx="2589872" cy="18330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1052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an example of an EU policy that affects you, or people in Qatar/GCC?</a:t>
            </a: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89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MINUTE 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BREAK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JOIN IN GROUPS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YOU RETURN</a:t>
            </a: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48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DISCUSSION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0856" y="2084832"/>
            <a:ext cx="10324233" cy="358155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group must brainstorm and list three policy problems that relate to the EU.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8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 problem would you like to write about related to the EU?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topic/area of law?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is it important?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your purpose or goal?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is the audience/policy maker</a:t>
            </a:r>
            <a:r>
              <a:rPr lang="en-US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9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RETURN AT 5:30PM TO THE MAIN ROOM TO PRESENT YOUR LIST</a:t>
            </a:r>
            <a:endParaRPr lang="en-US" sz="9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37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PLANNING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0856" y="2084832"/>
            <a:ext cx="10324233" cy="358155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PRESENTATIONS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 MINUTES PER GROUP)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CHOOSE PRESENTER AND LIST IDEAS.</a:t>
            </a:r>
            <a:endParaRPr lang="en-US" sz="9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77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PLANNING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0856" y="2084832"/>
            <a:ext cx="10324233" cy="358155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PRESENTATIONS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 MINUTES PER GROUP)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would the policy maker want to know?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would the policy maker not need to know?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topic narrow enough?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cause of the problem? 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37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373" y="5054885"/>
            <a:ext cx="2802133" cy="75480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517" y="5849108"/>
            <a:ext cx="2585714" cy="7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82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WELCOME TO THE COURSE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9450961" cy="35390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Information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 Days: Tuesday/Thursday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 Time: 4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:00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6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:00 PM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Classes will be held online via Microsoft Teams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0405" y="2711366"/>
            <a:ext cx="3419856" cy="24201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4713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MODULE 3: POLICY BRIEF WRITING (DAY 1 and 2)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9300489" cy="398747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1: Introduction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Introduction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Problem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2: Policy Brief Writing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Template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Research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8016" lvl="1" indent="0">
              <a:lnSpc>
                <a:spcPct val="150000"/>
              </a:lnSpc>
              <a:buNone/>
            </a:pPr>
            <a:endParaRPr lang="en-US" sz="13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50000"/>
              </a:lnSpc>
              <a:buNone/>
            </a:pP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234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1: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906682" y="2235611"/>
            <a:ext cx="9417935" cy="29585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Introduction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 Problem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716" y="3493608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07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Introduction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class’s 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4633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OUTCOMES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9300489" cy="3987478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 what is policy, and the purpose of a policy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brief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 policy brief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planning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 how to structure and write the policy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brief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 how to support the policy brief with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evidence</a:t>
            </a:r>
          </a:p>
          <a:p>
            <a:pPr marL="128016" lvl="1" indent="0">
              <a:lnSpc>
                <a:spcPct val="150000"/>
              </a:lnSpc>
              <a:buNone/>
            </a:pPr>
            <a:endParaRPr lang="en-US" sz="13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50000"/>
              </a:lnSpc>
              <a:buNone/>
            </a:pP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93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Introduction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Why is this class important?</a:t>
            </a:r>
          </a:p>
        </p:txBody>
      </p:sp>
    </p:spTree>
    <p:extLst>
      <p:ext uri="{BB962C8B-B14F-4D97-AF65-F5344CB8AC3E}">
        <p14:creationId xmlns:p14="http://schemas.microsoft.com/office/powerpoint/2010/main" val="347913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30464C08C83B4786C69C8E218EEB9A" ma:contentTypeVersion="11" ma:contentTypeDescription="Create a new document." ma:contentTypeScope="" ma:versionID="4aa4d920e9ef1cd030e7173058c6ec44">
  <xsd:schema xmlns:xsd="http://www.w3.org/2001/XMLSchema" xmlns:xs="http://www.w3.org/2001/XMLSchema" xmlns:p="http://schemas.microsoft.com/office/2006/metadata/properties" xmlns:ns1="http://schemas.microsoft.com/sharepoint/v3" xmlns:ns2="4595ca7b-3a15-4971-af5f-cadc29c03e04" targetNamespace="http://schemas.microsoft.com/office/2006/metadata/properties" ma:root="true" ma:fieldsID="a40584e085f81fbef6ac87ea821be1c0" ns1:_="" ns2:_="">
    <xsd:import namespace="http://schemas.microsoft.com/sharepoint/v3"/>
    <xsd:import namespace="4595ca7b-3a15-4971-af5f-cadc29c03e0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5ca7b-3a15-4971-af5f-cadc29c03e04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595ca7b-3a15-4971-af5f-cadc29c03e04">QPT3VHF6MKWP-396621065-8</_dlc_DocId>
    <_dlc_DocIdUrl xmlns="4595ca7b-3a15-4971-af5f-cadc29c03e04">
      <Url>https://qataruniversity-prd.qu.edu.qa/en-us/Research/cld/training/DohaEUcourses/_layouts/15/DocIdRedir.aspx?ID=QPT3VHF6MKWP-396621065-8</Url>
      <Description>QPT3VHF6MKWP-396621065-8</Description>
    </_dlc_DocIdUrl>
  </documentManagement>
</p:properties>
</file>

<file path=customXml/itemProps1.xml><?xml version="1.0" encoding="utf-8"?>
<ds:datastoreItem xmlns:ds="http://schemas.openxmlformats.org/officeDocument/2006/customXml" ds:itemID="{CF08DDE6-F33C-44DD-85B0-47C48B562A14}"/>
</file>

<file path=customXml/itemProps2.xml><?xml version="1.0" encoding="utf-8"?>
<ds:datastoreItem xmlns:ds="http://schemas.openxmlformats.org/officeDocument/2006/customXml" ds:itemID="{783065DA-30F8-4672-A7A6-F846FCEA2BFC}"/>
</file>

<file path=customXml/itemProps3.xml><?xml version="1.0" encoding="utf-8"?>
<ds:datastoreItem xmlns:ds="http://schemas.openxmlformats.org/officeDocument/2006/customXml" ds:itemID="{88981F8A-2B43-4E71-9022-C95630F42DEA}"/>
</file>

<file path=customXml/itemProps4.xml><?xml version="1.0" encoding="utf-8"?>
<ds:datastoreItem xmlns:ds="http://schemas.openxmlformats.org/officeDocument/2006/customXml" ds:itemID="{E1E77FA0-3091-4EB1-A1B2-DBA43358FEB5}"/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3771</TotalTime>
  <Words>713</Words>
  <Application>Microsoft Office PowerPoint</Application>
  <PresentationFormat>Widescreen</PresentationFormat>
  <Paragraphs>163</Paragraphs>
  <Slides>35</Slides>
  <Notes>35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Calibri</vt:lpstr>
      <vt:lpstr>Times New Roman</vt:lpstr>
      <vt:lpstr>Tw Cen MT</vt:lpstr>
      <vt:lpstr>Tw Cen MT Condensed</vt:lpstr>
      <vt:lpstr>Wingdings</vt:lpstr>
      <vt:lpstr>Wingdings 3</vt:lpstr>
      <vt:lpstr>Integral</vt:lpstr>
      <vt:lpstr>Jean Monnet module Doha courses on European union law  POLICY BRIEF WRITING Dr. RAFAEL BROWN</vt:lpstr>
      <vt:lpstr>WELCOME TO THE COURSE</vt:lpstr>
      <vt:lpstr>WELCOME TO THE COURSE</vt:lpstr>
      <vt:lpstr>WELCOME TO THE COURSE</vt:lpstr>
      <vt:lpstr>MODULE 3: POLICY BRIEF WRITING (DAY 1 and 2)</vt:lpstr>
      <vt:lpstr>DAY 1: Introduction</vt:lpstr>
      <vt:lpstr>COURSE Introduction</vt:lpstr>
      <vt:lpstr>LEARNING OUTCOMES</vt:lpstr>
      <vt:lpstr>COURSE Introduction</vt:lpstr>
      <vt:lpstr>COURSE Introduction</vt:lpstr>
      <vt:lpstr>COURSE Introduction</vt:lpstr>
      <vt:lpstr>COURSE Introduction</vt:lpstr>
      <vt:lpstr>Policy</vt:lpstr>
      <vt:lpstr>Policy</vt:lpstr>
      <vt:lpstr>Policy</vt:lpstr>
      <vt:lpstr>Policy</vt:lpstr>
      <vt:lpstr>Policy</vt:lpstr>
      <vt:lpstr>Policy</vt:lpstr>
      <vt:lpstr>Policy</vt:lpstr>
      <vt:lpstr>Policy</vt:lpstr>
      <vt:lpstr>Policy</vt:lpstr>
      <vt:lpstr>Policy MAKER</vt:lpstr>
      <vt:lpstr>Policy BRIEF</vt:lpstr>
      <vt:lpstr>Policy BRIEF</vt:lpstr>
      <vt:lpstr>TWO TYPES OF Policy BRIEFS</vt:lpstr>
      <vt:lpstr>Policy BRIEF</vt:lpstr>
      <vt:lpstr>Policy BRIEF</vt:lpstr>
      <vt:lpstr>Policy BRIEF</vt:lpstr>
      <vt:lpstr>Policy BRIEF</vt:lpstr>
      <vt:lpstr>Policy BRIEF</vt:lpstr>
      <vt:lpstr>10 MINUTE BREAK</vt:lpstr>
      <vt:lpstr>GROUP DISCUSSION</vt:lpstr>
      <vt:lpstr>POLICY BRIEF PLANNING</vt:lpstr>
      <vt:lpstr>POLICY BRIEF PLANNING</vt:lpstr>
      <vt:lpstr>Questions?</vt:lpstr>
    </vt:vector>
  </TitlesOfParts>
  <Company>Qatar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Policy Brief Writing</dc:title>
  <dc:creator>Rafael Dean Brown</dc:creator>
  <cp:lastModifiedBy>Rafael Dean Brown</cp:lastModifiedBy>
  <cp:revision>179</cp:revision>
  <dcterms:created xsi:type="dcterms:W3CDTF">2015-10-18T15:36:54Z</dcterms:created>
  <dcterms:modified xsi:type="dcterms:W3CDTF">2022-03-18T08:31:15Z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0x0101004130464C08C83B4786C69C8E218EEB9A</vt:lpwstr>
  </property>
  <property fmtid="{D5CDD505-2E9C-101B-9397-08002B2CF9AE}" pid="3" name="_dlc_DocIdItemGuid">
    <vt:lpwstr>9c12a947-b2cb-48af-8cd2-5e93736e984a</vt:lpwstr>
  </property>
</Properties>
</file>