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0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6" r:id="rId2"/>
    <p:sldId id="263" r:id="rId3"/>
    <p:sldId id="264" r:id="rId4"/>
    <p:sldId id="279" r:id="rId5"/>
    <p:sldId id="304" r:id="rId6"/>
    <p:sldId id="305" r:id="rId7"/>
    <p:sldId id="351" r:id="rId8"/>
    <p:sldId id="290" r:id="rId9"/>
    <p:sldId id="352" r:id="rId10"/>
    <p:sldId id="353" r:id="rId11"/>
    <p:sldId id="354" r:id="rId12"/>
    <p:sldId id="355" r:id="rId13"/>
    <p:sldId id="356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27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0000" autoAdjust="0"/>
  </p:normalViewPr>
  <p:slideViewPr>
    <p:cSldViewPr snapToGrid="0">
      <p:cViewPr varScale="1">
        <p:scale>
          <a:sx n="71" d="100"/>
          <a:sy n="71" d="100"/>
        </p:scale>
        <p:origin x="484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767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196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02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87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213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03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053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239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225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75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08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080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823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128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926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5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03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54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14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sil.org/sites/default/files/ERG_EU.pdf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4.jpg"/><Relationship Id="rId5" Type="http://schemas.openxmlformats.org/officeDocument/2006/relationships/image" Target="../media/image6.png"/><Relationship Id="rId10" Type="http://schemas.openxmlformats.org/officeDocument/2006/relationships/hyperlink" Target="https://www.nyulawglobal.org/globalex/European_Union1.html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s://european-union.europa.eu/index_en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ec.europa.eu/index_en.htm" TargetMode="External"/><Relationship Id="rId13" Type="http://schemas.openxmlformats.org/officeDocument/2006/relationships/hyperlink" Target="https://www.europarl.europa.eu/portal/en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hyperlink" Target="https://european-union.europa.eu/institutions-law-budget/institutions-and-bodies/search-all-eu-institutions-and-bodies/council-european-union_en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hyperlink" Target="https://european-union.europa.eu/institutions-law-budget/institutions-and-bodies/institutions-and-bodies-profiles/council-european-union_en" TargetMode="External"/><Relationship Id="rId5" Type="http://schemas.openxmlformats.org/officeDocument/2006/relationships/image" Target="../media/image6.png"/><Relationship Id="rId10" Type="http://schemas.openxmlformats.org/officeDocument/2006/relationships/hyperlink" Target="https://www.consilium.europa.eu/en/european-council/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s://commission.europa.eu/index_en" TargetMode="External"/><Relationship Id="rId14" Type="http://schemas.openxmlformats.org/officeDocument/2006/relationships/image" Target="../media/image17.jp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cb.int/home/html/index.en.html" TargetMode="External"/><Relationship Id="rId13" Type="http://schemas.openxmlformats.org/officeDocument/2006/relationships/hyperlink" Target="https://www.eca.europa.eu/en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hyperlink" Target="https://www.eca.europa.eu/en/Pages/ecadefault.aspx" TargetMode="External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hyperlink" Target="https://curia.europa.eu/jcms/jcms/j_6/" TargetMode="External"/><Relationship Id="rId5" Type="http://schemas.openxmlformats.org/officeDocument/2006/relationships/image" Target="../media/image6.png"/><Relationship Id="rId15" Type="http://schemas.openxmlformats.org/officeDocument/2006/relationships/hyperlink" Target="https://www.eesc.europa.eu/" TargetMode="External"/><Relationship Id="rId10" Type="http://schemas.openxmlformats.org/officeDocument/2006/relationships/hyperlink" Target="http://curia.europa.eu/jcms/jcms/j_6/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s://www.ecb.europa.eu/home/html/index.en.html" TargetMode="External"/><Relationship Id="rId14" Type="http://schemas.openxmlformats.org/officeDocument/2006/relationships/hyperlink" Target="http://eesc.europa.eu/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eur-lex.europa.eu/LexUriServ/LexUriServ.do?uri=OJ:C:2007:306:FULL:EN:PDF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7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hyperlink" Target="https://eur-lex.europa.eu/legal-content/EN/TXT/PDF/?uri=CELEX:12016P/TXT&amp;from=EN" TargetMode="External"/><Relationship Id="rId5" Type="http://schemas.openxmlformats.org/officeDocument/2006/relationships/image" Target="../media/image6.png"/><Relationship Id="rId10" Type="http://schemas.openxmlformats.org/officeDocument/2006/relationships/hyperlink" Target="https://eur-lex.europa.eu/legal-content/EN/TXT/PDF/?uri=OJ:C:2016:203:FULL&amp;from=EN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s://eur-lex.europa.eu/legal-content/EN/TXT/PDF/?uri=OJ:C:2016:202:FULL&amp;from=EN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eur-lex.europa.eu/collection/eu-law/treaties.html" TargetMode="External"/><Relationship Id="rId13" Type="http://schemas.openxmlformats.org/officeDocument/2006/relationships/hyperlink" Target="http://eur-lex.europa.eu/oj/direct-access.html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hyperlink" Target="https://wrlc-gulaw.primo.exlibrisgroup.com/permalink/01WRLC_GUNIVLAW/1oav5od/alma991001222059704113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hyperlink" Target="https://european-union.europa.eu/principles-countries-history/principles-and-values/founding-agreements_en" TargetMode="External"/><Relationship Id="rId5" Type="http://schemas.openxmlformats.org/officeDocument/2006/relationships/image" Target="../media/image6.png"/><Relationship Id="rId15" Type="http://schemas.openxmlformats.org/officeDocument/2006/relationships/image" Target="../media/image18.jpg"/><Relationship Id="rId10" Type="http://schemas.openxmlformats.org/officeDocument/2006/relationships/hyperlink" Target="https://europa.eu/european-union/law/treaties_en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s://eur-lex.europa.eu/collection/eu-law/treaties/treaties-force.html" TargetMode="External"/><Relationship Id="rId14" Type="http://schemas.openxmlformats.org/officeDocument/2006/relationships/hyperlink" Target="https://eur-lex.europa.eu/oj/direct-access.html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falhababi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eur-lex.europa.eu/JOIndex.do?ihmlang=en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4.jpg"/><Relationship Id="rId4" Type="http://schemas.openxmlformats.org/officeDocument/2006/relationships/image" Target="../media/image5.png"/><Relationship Id="rId9" Type="http://schemas.openxmlformats.org/officeDocument/2006/relationships/hyperlink" Target="https://eur-lex.europa.eu/oj/direct-access.html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eur-lex.europa.eu/collection/eu-law/legislation/recent.html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4.jpg"/><Relationship Id="rId4" Type="http://schemas.openxmlformats.org/officeDocument/2006/relationships/image" Target="../media/image5.png"/><Relationship Id="rId9" Type="http://schemas.openxmlformats.org/officeDocument/2006/relationships/hyperlink" Target="https://eur-lex.europa.eu/browse/summaries.html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curia.europa.eu/juris/recherche.jsf?language=en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8.jp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_pDVmlNrDuM?si=YYZSvyqvP7ZavS_-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monnet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  – Doha courses on European union law –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Conducting Research on EU law - Fall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Faisal Al-Hababi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agenda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Recap on the European Union (EU)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Parliament –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705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debates, amends and passes EU laws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Council – negotiates &amp; adopts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Court of Justice of the European Union – interprets and enforces EU law </a:t>
            </a:r>
          </a:p>
          <a:p>
            <a:pPr marL="128016" lvl="1" indent="0">
              <a:lnSpc>
                <a:spcPct val="150000"/>
              </a:lnSpc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235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agenda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 Disciplinary 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Multi-disciplinary 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Socio-legal 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Comparative Research? </a:t>
            </a:r>
          </a:p>
          <a:p>
            <a:pPr marL="128016" lvl="1" indent="0">
              <a:lnSpc>
                <a:spcPct val="150000"/>
              </a:lnSpc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883" y="3341219"/>
            <a:ext cx="3028950" cy="15144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94385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agenda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Doctrinal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Theoretical 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Empirical Research &amp; its Ethical issues?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 Issues in 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Choosing a research approach (subject needs v personal strengths, competencies &amp; means)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one for you?</a:t>
            </a:r>
          </a:p>
          <a:p>
            <a:pPr marL="128016" lvl="1" indent="0">
              <a:lnSpc>
                <a:spcPct val="150000"/>
              </a:lnSpc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304" y="3030070"/>
            <a:ext cx="3012141" cy="18825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8784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agenda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Research?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Formulating the Research Question – Identifying the problem &amp; gap in knowledge, lit. review etc.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Formulating your hypothesis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Deducing the thesis of your research project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Communicating - Abstracting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Prognosis and contribution to knowledge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916" y="3510023"/>
            <a:ext cx="3012141" cy="18825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6525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Research Tools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Electronic Resource Guide (ERG) for International Law: European Union</a:t>
            </a:r>
            <a:r>
              <a:rPr lang="en-US" sz="16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(American Society of International Law): </a:t>
            </a:r>
            <a:r>
              <a:rPr lang="en-US" sz="16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</a:t>
            </a:r>
            <a:r>
              <a:rPr lang="en-US" sz="16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www.asil.org/sites/default/files/ERG_EU.pdf</a:t>
            </a:r>
            <a:endParaRPr lang="en-US" sz="1600" dirty="0" smtClean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600" dirty="0" smtClean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Europa.eu</a:t>
            </a:r>
            <a:r>
              <a:rPr lang="en-US" sz="16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the </a:t>
            </a:r>
            <a:r>
              <a:rPr lang="en-US" sz="16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official website of the EU, and discusses unofficial sources such as academic and NGO websites that are useful when researching the EU: </a:t>
            </a:r>
            <a:r>
              <a:rPr lang="en-US" sz="16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</a:t>
            </a:r>
            <a:r>
              <a:rPr lang="en-US" sz="16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european-union.europa.eu/index_en</a:t>
            </a:r>
            <a:endParaRPr lang="en-US" sz="1600" dirty="0" smtClean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600" dirty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Understanding European Union Legal Materials</a:t>
            </a:r>
            <a:r>
              <a:rPr lang="en-US" sz="16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1600" dirty="0" err="1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GlobaLex</a:t>
            </a:r>
            <a:r>
              <a:rPr lang="en-US" sz="16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how </a:t>
            </a:r>
            <a:r>
              <a:rPr lang="en-US" sz="16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obtain EU legislation, case law, and treaties : </a:t>
            </a:r>
            <a:r>
              <a:rPr lang="en-US" sz="16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</a:t>
            </a:r>
            <a:r>
              <a:rPr lang="en-US" sz="16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www.nyulawglobal.org/globalex/European_Union1.html</a:t>
            </a:r>
            <a:r>
              <a:rPr lang="en-US" sz="16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0396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Institutions and Bodies 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Commission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commission.europa.eu/index_en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European Council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https://www.consilium.europa.eu/en/european-council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/</a:t>
            </a: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Council of the European 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Union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https://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european-union.europa.eu/institutions-law-budget/institutions-and-bodies/search-all-eu-institutions-and-bodies/council-european-union_en</a:t>
            </a: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European </a:t>
            </a:r>
            <a:r>
              <a:rPr lang="en-US" sz="2000" b="1" dirty="0" smtClean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Parliament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https://</a:t>
            </a:r>
            <a:r>
              <a:rPr lang="en-US" sz="2000" b="1" dirty="0" smtClean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www.europarl.europa.eu/portal/en</a:t>
            </a:r>
            <a:endParaRPr lang="en-US" sz="2000" b="1" dirty="0" smtClean="0">
              <a:solidFill>
                <a:srgbClr val="3061A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 smtClean="0">
              <a:solidFill>
                <a:srgbClr val="3061A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361" y="3319462"/>
            <a:ext cx="2628900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3132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Institutions and Bodies 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European Central 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Bank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www.ecb.europa.eu/home/html/index.en.html</a:t>
            </a: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Court of Justice of the European 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Union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https://curia.europa.eu/jcms/jcms/j_6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Court of 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Auditors</a:t>
            </a:r>
            <a:r>
              <a:rPr lang="en-US" sz="2000" b="1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https://</a:t>
            </a:r>
            <a:r>
              <a:rPr lang="en-US" sz="2000" b="1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www.eca.europa.eu/en</a:t>
            </a:r>
            <a:endParaRPr lang="en-US" sz="2000" b="1" dirty="0" smtClean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 smtClean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Economic and Social 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Committee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u="sng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https://www.eesc.europa.eu</a:t>
            </a:r>
            <a:r>
              <a:rPr lang="en-US" sz="2000" b="1" u="sng" dirty="0" smtClean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/</a:t>
            </a:r>
            <a:endParaRPr lang="en-US" sz="2000" b="1" u="sng" dirty="0" smtClean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361" y="3319462"/>
            <a:ext cx="2628900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3158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Primary Legislation: Treaties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Treaty 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of Lisbon</a:t>
            </a: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0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2007)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Treaty 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on European Union</a:t>
            </a: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and 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Treaty on the Functioning of the European Union</a:t>
            </a: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(Maastricht Treaty; 1992) (2016 consolidated </a:t>
            </a:r>
            <a:r>
              <a:rPr lang="en-US" sz="20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versions)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Treaty 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Establishing the European Atomic Energy Commission</a:t>
            </a: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(EURATOM Treaty; 1957) (2016 consolidated </a:t>
            </a:r>
            <a:r>
              <a:rPr lang="en-US" sz="20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Charter 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of Fundamental Rights of the European Union</a:t>
            </a: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(2016)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361" y="3319462"/>
            <a:ext cx="2628900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6269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Primary Legislation: Treaties EU 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  <a:hlinkClick r:id="rId8"/>
              </a:rPr>
              <a:t>EUR-Lex</a:t>
            </a:r>
            <a:r>
              <a:rPr lang="en-US" sz="2000" b="1" u="sng" dirty="0">
                <a:solidFill>
                  <a:srgbClr val="555555"/>
                </a:solidFill>
                <a:latin typeface="Georgia" panose="02040502050405020303" pitchFamily="18" charset="0"/>
                <a:hlinkClick r:id="rId8"/>
              </a:rPr>
              <a:t>: Treaties currently in </a:t>
            </a: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  <a:hlinkClick r:id="rId8"/>
              </a:rPr>
              <a:t>force</a:t>
            </a:r>
            <a:r>
              <a:rPr lang="en-US" sz="2000" b="1" u="sng" dirty="0">
                <a:solidFill>
                  <a:srgbClr val="555555"/>
                </a:solidFill>
                <a:latin typeface="Georgia" panose="02040502050405020303" pitchFamily="18" charset="0"/>
              </a:rPr>
              <a:t>: </a:t>
            </a:r>
            <a:r>
              <a:rPr lang="en-US" sz="2000" b="1" u="sng" dirty="0">
                <a:solidFill>
                  <a:srgbClr val="555555"/>
                </a:solidFill>
                <a:latin typeface="Georgia" panose="02040502050405020303" pitchFamily="18" charset="0"/>
                <a:hlinkClick r:id="rId9"/>
              </a:rPr>
              <a:t>https://</a:t>
            </a: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  <a:hlinkClick r:id="rId9"/>
              </a:rPr>
              <a:t>eur-lex.europa.eu/collection/eu-law/treaties/treaties-force.html</a:t>
            </a:r>
            <a:endParaRPr lang="en-US" sz="2000" b="1" u="sng" dirty="0" smtClean="0">
              <a:solidFill>
                <a:srgbClr val="555555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dirty="0" smtClean="0">
              <a:solidFill>
                <a:srgbClr val="3A3938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solidFill>
                  <a:srgbClr val="3061AB"/>
                </a:solidFill>
                <a:latin typeface="Georgia" panose="02040502050405020303" pitchFamily="18" charset="0"/>
                <a:hlinkClick r:id="rId10"/>
              </a:rPr>
              <a:t>Europa.eu</a:t>
            </a:r>
            <a:r>
              <a:rPr lang="en-US" sz="2000" b="1" dirty="0">
                <a:solidFill>
                  <a:srgbClr val="3061AB"/>
                </a:solidFill>
                <a:latin typeface="Georgia" panose="02040502050405020303" pitchFamily="18" charset="0"/>
                <a:hlinkClick r:id="rId10"/>
              </a:rPr>
              <a:t>: Founding </a:t>
            </a:r>
            <a:r>
              <a:rPr lang="en-US" sz="2000" b="1" dirty="0" smtClean="0">
                <a:solidFill>
                  <a:srgbClr val="3061AB"/>
                </a:solidFill>
                <a:latin typeface="Georgia" panose="02040502050405020303" pitchFamily="18" charset="0"/>
                <a:hlinkClick r:id="rId10"/>
              </a:rPr>
              <a:t>treaties</a:t>
            </a:r>
            <a:r>
              <a:rPr lang="en-US" sz="2000" b="1" dirty="0">
                <a:solidFill>
                  <a:srgbClr val="3061AB"/>
                </a:solidFill>
                <a:latin typeface="Georgia" panose="02040502050405020303" pitchFamily="18" charset="0"/>
              </a:rPr>
              <a:t>: </a:t>
            </a:r>
            <a:r>
              <a:rPr lang="en-US" sz="2000" b="1" dirty="0">
                <a:solidFill>
                  <a:srgbClr val="3061AB"/>
                </a:solidFill>
                <a:latin typeface="Georgia" panose="02040502050405020303" pitchFamily="18" charset="0"/>
                <a:hlinkClick r:id="rId11"/>
              </a:rPr>
              <a:t>https://</a:t>
            </a:r>
            <a:r>
              <a:rPr lang="en-US" sz="2000" b="1" dirty="0" smtClean="0">
                <a:solidFill>
                  <a:srgbClr val="3061AB"/>
                </a:solidFill>
                <a:latin typeface="Georgia" panose="02040502050405020303" pitchFamily="18" charset="0"/>
                <a:hlinkClick r:id="rId11"/>
              </a:rPr>
              <a:t>european-union.europa.eu/principles-countries-history/principles-and-values/founding-</a:t>
            </a:r>
            <a:r>
              <a:rPr lang="en-US" sz="2000" b="1" dirty="0" err="1" smtClean="0">
                <a:solidFill>
                  <a:srgbClr val="3061AB"/>
                </a:solidFill>
                <a:latin typeface="Georgia" panose="02040502050405020303" pitchFamily="18" charset="0"/>
                <a:hlinkClick r:id="rId11"/>
              </a:rPr>
              <a:t>agreements_en</a:t>
            </a:r>
            <a:r>
              <a:rPr lang="en-US" sz="2000" b="1" dirty="0" smtClean="0">
                <a:solidFill>
                  <a:srgbClr val="3061AB"/>
                </a:solidFill>
                <a:latin typeface="Georgia" panose="02040502050405020303" pitchFamily="18" charset="0"/>
              </a:rPr>
              <a:t>’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dirty="0" smtClean="0">
              <a:solidFill>
                <a:srgbClr val="3A3938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solidFill>
                  <a:srgbClr val="3061AB"/>
                </a:solidFill>
                <a:latin typeface="Georgia" panose="02040502050405020303" pitchFamily="18" charset="0"/>
                <a:hlinkClick r:id="rId12"/>
              </a:rPr>
              <a:t>International </a:t>
            </a:r>
            <a:r>
              <a:rPr lang="en-US" sz="2000" b="1" dirty="0">
                <a:solidFill>
                  <a:srgbClr val="3061AB"/>
                </a:solidFill>
                <a:latin typeface="Georgia" panose="02040502050405020303" pitchFamily="18" charset="0"/>
                <a:hlinkClick r:id="rId12"/>
              </a:rPr>
              <a:t>Legal Materials</a:t>
            </a:r>
            <a:r>
              <a:rPr lang="en-US" sz="2000" dirty="0">
                <a:solidFill>
                  <a:srgbClr val="3A3938"/>
                </a:solidFill>
                <a:latin typeface="Georgia" panose="02040502050405020303" pitchFamily="18" charset="0"/>
              </a:rPr>
              <a:t> (also available in print through INTL RESERVE and INTL </a:t>
            </a:r>
            <a:r>
              <a:rPr lang="en-US" sz="2000" dirty="0" smtClean="0">
                <a:solidFill>
                  <a:srgbClr val="3A3938"/>
                </a:solidFill>
                <a:latin typeface="Georgia" panose="02040502050405020303" pitchFamily="18" charset="0"/>
              </a:rPr>
              <a:t>REF): 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solidFill>
                  <a:srgbClr val="3061AB"/>
                </a:solidFill>
                <a:latin typeface="Georgia" panose="02040502050405020303" pitchFamily="18" charset="0"/>
                <a:hlinkClick r:id="rId13"/>
              </a:rPr>
              <a:t>Official </a:t>
            </a:r>
            <a:r>
              <a:rPr lang="en-US" sz="2000" b="1" dirty="0">
                <a:solidFill>
                  <a:srgbClr val="3061AB"/>
                </a:solidFill>
                <a:latin typeface="Georgia" panose="02040502050405020303" pitchFamily="18" charset="0"/>
                <a:hlinkClick r:id="rId13"/>
              </a:rPr>
              <a:t>Journal</a:t>
            </a:r>
            <a:r>
              <a:rPr lang="en-US" sz="2000" dirty="0">
                <a:solidFill>
                  <a:srgbClr val="3A3938"/>
                </a:solidFill>
                <a:latin typeface="Georgia" panose="02040502050405020303" pitchFamily="18" charset="0"/>
              </a:rPr>
              <a:t> (consolidated versions of the treaties, with incorporated changes, through the Treaty of Lisbon (2007)): </a:t>
            </a:r>
            <a:r>
              <a:rPr lang="en-US" sz="2000" dirty="0">
                <a:solidFill>
                  <a:srgbClr val="3A3938"/>
                </a:solidFill>
                <a:latin typeface="Georgia" panose="02040502050405020303" pitchFamily="18" charset="0"/>
                <a:hlinkClick r:id="rId14"/>
              </a:rPr>
              <a:t>https://</a:t>
            </a:r>
            <a:r>
              <a:rPr lang="en-US" sz="2000" dirty="0" smtClean="0">
                <a:solidFill>
                  <a:srgbClr val="3A3938"/>
                </a:solidFill>
                <a:latin typeface="Georgia" panose="02040502050405020303" pitchFamily="18" charset="0"/>
                <a:hlinkClick r:id="rId14"/>
              </a:rPr>
              <a:t>eur-lex.europa.eu/oj/direct-access.html</a:t>
            </a:r>
            <a:endParaRPr lang="en-US" sz="2000" dirty="0" smtClean="0">
              <a:solidFill>
                <a:srgbClr val="3A3938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dirty="0">
              <a:solidFill>
                <a:srgbClr val="3A3938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7161" y="3451341"/>
            <a:ext cx="2590800" cy="1762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66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Legislation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300" b="1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Regulations </a:t>
            </a:r>
            <a:r>
              <a:rPr lang="en-US" sz="43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general effect and are directly applicable in all of the Member 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300" b="1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Directives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Directives </a:t>
            </a:r>
            <a:r>
              <a:rPr lang="en-US" sz="43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addressed to the Member States and are binding as to the result; Member States may choose the form and methods of implementation. The process of implementation is called </a:t>
            </a:r>
            <a:r>
              <a:rPr lang="en-US" sz="4300" i="1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harmonization</a:t>
            </a:r>
            <a:endParaRPr lang="en-US" sz="4300" dirty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300" b="1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Laws: are </a:t>
            </a:r>
            <a:r>
              <a:rPr lang="en-US" sz="43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binding on those addressed, whether governments, companies or 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individuals</a:t>
            </a:r>
            <a:endParaRPr lang="en-US" sz="4300" dirty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300" b="1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Opinions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Written </a:t>
            </a:r>
            <a:r>
              <a:rPr lang="en-US" sz="43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 by the Council or Commission and have no binding force. Opinions are an important indication of Council and 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Commission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300" b="1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en-US" sz="43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Adopted </a:t>
            </a:r>
            <a:r>
              <a:rPr lang="en-US" sz="43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Commission are like directives in that they are binding only on the Member States cited and only with respect to the end </a:t>
            </a:r>
            <a:r>
              <a:rPr lang="en-US" sz="43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en-US" sz="4300" dirty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A3938"/>
              </a:solidFill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3A3938"/>
              </a:solidFill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A3938"/>
                </a:solidFill>
                <a:latin typeface="Georgia" panose="02040502050405020303" pitchFamily="18" charset="0"/>
              </a:rPr>
              <a:t> 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4550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9" y="2286000"/>
            <a:ext cx="5885958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falhababi@qu.edu.qa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College of Law Building I09, Office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B246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61" y="3158941"/>
            <a:ext cx="2589872" cy="1833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05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Finding Secondary Legislation – The Official Journal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OJ is available on </a:t>
            </a:r>
            <a:r>
              <a:rPr lang="en-US" sz="2000" b="1" dirty="0">
                <a:solidFill>
                  <a:srgbClr val="3061A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EUR-Lex</a:t>
            </a: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(the official database for documentation of European Community law): </a:t>
            </a:r>
            <a:r>
              <a:rPr lang="en-US" sz="2000" dirty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</a:t>
            </a:r>
            <a:r>
              <a:rPr lang="en-US" sz="2000" dirty="0" smtClean="0">
                <a:solidFill>
                  <a:srgbClr val="3A3938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eur-lex.europa.eu/oj/direct-access.html</a:t>
            </a:r>
            <a:endParaRPr lang="en-US" sz="2000" dirty="0" smtClean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A393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3008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Finding Directives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</a:rPr>
              <a:t>EUR-Lex</a:t>
            </a:r>
            <a:r>
              <a:rPr lang="en-US" sz="2000" b="1" u="sng" dirty="0">
                <a:solidFill>
                  <a:srgbClr val="555555"/>
                </a:solidFill>
                <a:latin typeface="Georgia" panose="02040502050405020303" pitchFamily="18" charset="0"/>
              </a:rPr>
              <a:t>: Legal Acts: </a:t>
            </a:r>
            <a:r>
              <a:rPr lang="en-US" sz="2000" b="1" u="sng" dirty="0">
                <a:solidFill>
                  <a:srgbClr val="555555"/>
                </a:solidFill>
                <a:latin typeface="Georgia" panose="02040502050405020303" pitchFamily="18" charset="0"/>
                <a:hlinkClick r:id="rId8"/>
              </a:rPr>
              <a:t>https://</a:t>
            </a: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  <a:hlinkClick r:id="rId8"/>
              </a:rPr>
              <a:t>eur-lex.europa.eu/collection/eu-law/legislation/recent.html</a:t>
            </a:r>
            <a:endParaRPr lang="en-US" sz="2000" b="1" u="sng" dirty="0">
              <a:solidFill>
                <a:srgbClr val="555555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Lexis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Westlaw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>
                <a:solidFill>
                  <a:srgbClr val="555555"/>
                </a:solidFill>
                <a:latin typeface="Georgia" panose="02040502050405020303" pitchFamily="18" charset="0"/>
                <a:hlinkClick r:id="rId9"/>
              </a:rPr>
              <a:t>EUR-Lex: Summaries of EU </a:t>
            </a: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  <a:hlinkClick r:id="rId9"/>
              </a:rPr>
              <a:t>Legislation</a:t>
            </a:r>
            <a:r>
              <a:rPr lang="en-US" sz="2000" b="1" u="sng" dirty="0">
                <a:solidFill>
                  <a:srgbClr val="555555"/>
                </a:solidFill>
                <a:latin typeface="Georgia" panose="02040502050405020303" pitchFamily="18" charset="0"/>
              </a:rPr>
              <a:t>: </a:t>
            </a:r>
            <a:r>
              <a:rPr lang="en-US" sz="2000" b="1" u="sng" dirty="0">
                <a:solidFill>
                  <a:srgbClr val="555555"/>
                </a:solidFill>
                <a:latin typeface="Georgia" panose="02040502050405020303" pitchFamily="18" charset="0"/>
                <a:hlinkClick r:id="rId9"/>
              </a:rPr>
              <a:t>https://</a:t>
            </a:r>
            <a:r>
              <a:rPr lang="en-US" sz="2000" b="1" u="sng" dirty="0" smtClean="0">
                <a:solidFill>
                  <a:srgbClr val="555555"/>
                </a:solidFill>
                <a:latin typeface="Georgia" panose="02040502050405020303" pitchFamily="18" charset="0"/>
                <a:hlinkClick r:id="rId9"/>
              </a:rPr>
              <a:t>eur-lex.europa.eu/browse/summaries.html</a:t>
            </a:r>
            <a:endParaRPr lang="en-US" sz="2000" b="1" u="sng" dirty="0" smtClean="0">
              <a:solidFill>
                <a:srgbClr val="555555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669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Finding Case Law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err="1">
                <a:solidFill>
                  <a:srgbClr val="3061AB"/>
                </a:solidFill>
                <a:latin typeface="Georgia" panose="02040502050405020303" pitchFamily="18" charset="0"/>
                <a:hlinkClick r:id="rId8"/>
              </a:rPr>
              <a:t>InfoCuria</a:t>
            </a:r>
            <a:r>
              <a:rPr lang="en-US" sz="2000" b="1" dirty="0">
                <a:solidFill>
                  <a:srgbClr val="3061AB"/>
                </a:solidFill>
                <a:latin typeface="Georgia" panose="02040502050405020303" pitchFamily="18" charset="0"/>
                <a:hlinkClick r:id="rId8"/>
              </a:rPr>
              <a:t> </a:t>
            </a:r>
            <a:r>
              <a:rPr lang="en-US" sz="2000" b="1" dirty="0" smtClean="0">
                <a:solidFill>
                  <a:srgbClr val="3061AB"/>
                </a:solidFill>
                <a:latin typeface="Georgia" panose="02040502050405020303" pitchFamily="18" charset="0"/>
                <a:hlinkClick r:id="rId8"/>
              </a:rPr>
              <a:t>Case-law</a:t>
            </a:r>
            <a:r>
              <a:rPr lang="en-US" sz="2000" b="1" dirty="0">
                <a:solidFill>
                  <a:srgbClr val="3061AB"/>
                </a:solidFill>
                <a:latin typeface="Georgia" panose="02040502050405020303" pitchFamily="18" charset="0"/>
              </a:rPr>
              <a:t>: </a:t>
            </a:r>
            <a:r>
              <a:rPr lang="en-US" sz="2000" b="1">
                <a:solidFill>
                  <a:srgbClr val="3061AB"/>
                </a:solidFill>
                <a:latin typeface="Georgia" panose="02040502050405020303" pitchFamily="18" charset="0"/>
              </a:rPr>
              <a:t>https</a:t>
            </a:r>
            <a:r>
              <a:rPr lang="en-US" sz="2000" b="1">
                <a:solidFill>
                  <a:srgbClr val="3061AB"/>
                </a:solidFill>
                <a:latin typeface="Georgia" panose="02040502050405020303" pitchFamily="18" charset="0"/>
              </a:rPr>
              <a:t>://</a:t>
            </a:r>
            <a:r>
              <a:rPr lang="en-US" sz="2000" b="1" smtClean="0">
                <a:solidFill>
                  <a:srgbClr val="3061AB"/>
                </a:solidFill>
                <a:latin typeface="Georgia" panose="02040502050405020303" pitchFamily="18" charset="0"/>
              </a:rPr>
              <a:t>curia.europa.eu/juris/recherche.jsf?language=en</a:t>
            </a:r>
            <a:endParaRPr lang="en-US" sz="2000" b="1" dirty="0" smtClean="0">
              <a:solidFill>
                <a:srgbClr val="3061AB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 smtClean="0">
              <a:solidFill>
                <a:srgbClr val="3061AB"/>
              </a:solidFill>
              <a:latin typeface="Georgia" panose="02040502050405020303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658" y="3405850"/>
            <a:ext cx="2590800" cy="1762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5551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Research tools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will identify areas of their research projects that relate to EU law topics. They will present their finding in class. </a:t>
            </a:r>
            <a:endParaRPr lang="en-US" sz="2000" b="1" dirty="0" smtClean="0">
              <a:solidFill>
                <a:srgbClr val="3061AB"/>
              </a:solidFill>
              <a:latin typeface="Georgia" panose="020405020504050203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8540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450961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Days: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Tuesday 5 December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Time: 5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 P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–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9:00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Location: College of Law </a:t>
            </a:r>
            <a:r>
              <a:rPr lang="en-US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I09, </a:t>
            </a:r>
            <a:r>
              <a:rPr lang="en-US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Auditorium</a:t>
            </a: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405" y="2711366"/>
            <a:ext cx="3419856" cy="2420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7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9" y="2286000"/>
            <a:ext cx="6066220" cy="353906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background?</a:t>
            </a:r>
          </a:p>
          <a:p>
            <a:pPr marL="128016" lvl="1" indent="0" algn="just">
              <a:lnSpc>
                <a:spcPct val="15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did you choose this course?</a:t>
            </a:r>
          </a:p>
          <a:p>
            <a:pPr marL="128016" lvl="1" indent="0" algn="just">
              <a:lnSpc>
                <a:spcPct val="15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your expectations for this course?</a:t>
            </a: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1" y="3453423"/>
            <a:ext cx="4314997" cy="17579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9610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3: Conducting Research on European Union Law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Agenda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Tools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Research Tools 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Conducting Research on European Union Law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19283" y="2885053"/>
            <a:ext cx="6308433" cy="3492598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Confidently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formulate a research question for a viable research project and efficiently implement the program of research to arrive at the set deliverables.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select EU principles, law and history to the design and implementation of their own research projects.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Outcomes: On completion of this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able to: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agenda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5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Recap on the European Union (EU)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_pDVmlNrDuM"/>
          <p:cNvPicPr>
            <a:picLocks noRot="1" noChangeAspect="1"/>
          </p:cNvPicPr>
          <p:nvPr>
            <a:videoFile r:link="rId1"/>
          </p:nvPr>
        </p:nvPicPr>
        <p:blipFill>
          <a:blip r:embed="rId9"/>
          <a:stretch>
            <a:fillRect/>
          </a:stretch>
        </p:blipFill>
        <p:spPr>
          <a:xfrm>
            <a:off x="2694427" y="2945604"/>
            <a:ext cx="6379474" cy="3588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65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agenda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Recap on the European Union (EU)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Supranational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laws observe no other law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Habitually described as being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sui </a:t>
            </a:r>
            <a:r>
              <a:rPr lang="en-US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generis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i.e. without comparison because there is nothing else like it anywhere else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laws are directly applicable in member states parties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agenda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Recap on the European Union (EU)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Council – heads of states &amp;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MS + President Of European Commission + High Representative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foreign affairs &amp; security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policy. Purpose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agenda setting for political and developmental priorities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European Commission – Has power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 Legislative Acts; Power to enforce EU Law on MSPs; Manages EU budgets, Has power to implement the decisions of EP &amp; the Council &amp; also represents EU in international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forum. An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executive body – engine of EU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23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30464C08C83B4786C69C8E218EEB9A" ma:contentTypeVersion="11" ma:contentTypeDescription="Create a new document." ma:contentTypeScope="" ma:versionID="4aa4d920e9ef1cd030e7173058c6ec44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a40584e085f81fbef6ac87ea821be1c0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QPT3VHF6MKWP-396621065-27</_dlc_DocId>
    <_dlc_DocIdUrl xmlns="4595ca7b-3a15-4971-af5f-cadc29c03e04">
      <Url>https://qataruniversity-prd.qu.edu.qa/en-us/Research/cld/training/DohaEUcourses/_layouts/15/DocIdRedir.aspx?ID=QPT3VHF6MKWP-396621065-27</Url>
      <Description>QPT3VHF6MKWP-396621065-27</Description>
    </_dlc_DocIdUrl>
  </documentManagement>
</p:properties>
</file>

<file path=customXml/itemProps1.xml><?xml version="1.0" encoding="utf-8"?>
<ds:datastoreItem xmlns:ds="http://schemas.openxmlformats.org/officeDocument/2006/customXml" ds:itemID="{F684C6EE-CB7D-4C6E-A305-57E257FF48C2}"/>
</file>

<file path=customXml/itemProps2.xml><?xml version="1.0" encoding="utf-8"?>
<ds:datastoreItem xmlns:ds="http://schemas.openxmlformats.org/officeDocument/2006/customXml" ds:itemID="{D28BDAF5-75B1-4775-BCF6-A88BE897FB04}"/>
</file>

<file path=customXml/itemProps3.xml><?xml version="1.0" encoding="utf-8"?>
<ds:datastoreItem xmlns:ds="http://schemas.openxmlformats.org/officeDocument/2006/customXml" ds:itemID="{59CECEC0-9373-4B82-99FE-843E27D17916}"/>
</file>

<file path=customXml/itemProps4.xml><?xml version="1.0" encoding="utf-8"?>
<ds:datastoreItem xmlns:ds="http://schemas.openxmlformats.org/officeDocument/2006/customXml" ds:itemID="{1FFD11A6-C5F9-4BCA-B51E-E720FF9056DB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8613</TotalTime>
  <Words>1079</Words>
  <Application>Microsoft Office PowerPoint</Application>
  <PresentationFormat>Widescreen</PresentationFormat>
  <Paragraphs>156</Paragraphs>
  <Slides>24</Slides>
  <Notes>24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Georgia</vt:lpstr>
      <vt:lpstr>Times New Roman</vt:lpstr>
      <vt:lpstr>Tw Cen MT</vt:lpstr>
      <vt:lpstr>Tw Cen MT Condensed</vt:lpstr>
      <vt:lpstr>Wingdings</vt:lpstr>
      <vt:lpstr>Wingdings 3</vt:lpstr>
      <vt:lpstr>Integral</vt:lpstr>
      <vt:lpstr>Jean monnet module  – Doha courses on European union law – Conducting Research on EU law - Fall 2023 Dr. Faisal Al-Hababi</vt:lpstr>
      <vt:lpstr>WELCOME TO THE COURSE</vt:lpstr>
      <vt:lpstr>WELCOME TO THE COURSE</vt:lpstr>
      <vt:lpstr>Students</vt:lpstr>
      <vt:lpstr>Course 3: Conducting Research on European Union Law </vt:lpstr>
      <vt:lpstr>Conducting Research on European Union Law </vt:lpstr>
      <vt:lpstr>I. The research agenda</vt:lpstr>
      <vt:lpstr>I. The research agenda</vt:lpstr>
      <vt:lpstr>I. The research agenda</vt:lpstr>
      <vt:lpstr>I. The research agenda</vt:lpstr>
      <vt:lpstr>I. The research agenda</vt:lpstr>
      <vt:lpstr>I. The research agenda</vt:lpstr>
      <vt:lpstr>I. The research agenda</vt:lpstr>
      <vt:lpstr>II. Research tools</vt:lpstr>
      <vt:lpstr>II. Research tools</vt:lpstr>
      <vt:lpstr>II. Research tools</vt:lpstr>
      <vt:lpstr>II. Research tools</vt:lpstr>
      <vt:lpstr>II. Research tools</vt:lpstr>
      <vt:lpstr>II. Research tools</vt:lpstr>
      <vt:lpstr>I. Research tools</vt:lpstr>
      <vt:lpstr>II. Research tools</vt:lpstr>
      <vt:lpstr>II. Research tools</vt:lpstr>
      <vt:lpstr>III. Testing Research tools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تحريك الرقابة أمام المحكمة الدستورية عن طريق الدفع من الأفراد</dc:title>
  <dc:creator>Fatma Mansour M A Almesleh</dc:creator>
  <cp:lastModifiedBy>Ioannis Konstantinidis</cp:lastModifiedBy>
  <cp:revision>208</cp:revision>
  <dcterms:created xsi:type="dcterms:W3CDTF">2015-10-18T15:36:54Z</dcterms:created>
  <dcterms:modified xsi:type="dcterms:W3CDTF">2023-11-30T10:06:07Z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0x0101004130464C08C83B4786C69C8E218EEB9A</vt:lpwstr>
  </property>
  <property fmtid="{D5CDD505-2E9C-101B-9397-08002B2CF9AE}" pid="3" name="_dlc_DocIdItemGuid">
    <vt:lpwstr>8a62b1f0-f11e-4d78-8b18-54715c450336</vt:lpwstr>
  </property>
</Properties>
</file>