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36B070-8412-4E01-8B9E-37B151BEF062}" type="doc">
      <dgm:prSet loTypeId="urn:microsoft.com/office/officeart/2005/8/layout/process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F5F436E-6A78-4B57-A91C-3926F887DDAA}">
      <dgm:prSet phldrT="[Text]"/>
      <dgm:spPr/>
      <dgm:t>
        <a:bodyPr/>
        <a:lstStyle/>
        <a:p>
          <a:r>
            <a:rPr lang="en-US" dirty="0" smtClean="0"/>
            <a:t>Prepare – Me Program</a:t>
          </a:r>
          <a:endParaRPr lang="en-US" dirty="0"/>
        </a:p>
      </dgm:t>
    </dgm:pt>
    <dgm:pt modelId="{61622E83-0CDC-4FA2-96CF-54328497D84A}" type="sibTrans" cxnId="{A9E52E4E-131A-47D5-83C6-9345B1877971}">
      <dgm:prSet/>
      <dgm:spPr/>
      <dgm:t>
        <a:bodyPr/>
        <a:lstStyle/>
        <a:p>
          <a:endParaRPr lang="en-US"/>
        </a:p>
      </dgm:t>
    </dgm:pt>
    <dgm:pt modelId="{320B6D5C-124E-4D98-AA3C-C5E5EC957569}" type="parTrans" cxnId="{A9E52E4E-131A-47D5-83C6-9345B1877971}">
      <dgm:prSet/>
      <dgm:spPr/>
      <dgm:t>
        <a:bodyPr/>
        <a:lstStyle/>
        <a:p>
          <a:endParaRPr lang="en-US"/>
        </a:p>
      </dgm:t>
    </dgm:pt>
    <dgm:pt modelId="{04BED288-8EE5-4A69-8E23-5106FAD901E1}" type="pres">
      <dgm:prSet presAssocID="{AB36B070-8412-4E01-8B9E-37B151BEF06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BCD9460-E98A-452A-8C80-A46A28F6684E}" type="pres">
      <dgm:prSet presAssocID="{AF5F436E-6A78-4B57-A91C-3926F887DDAA}" presName="boxAndChildren" presStyleCnt="0"/>
      <dgm:spPr/>
    </dgm:pt>
    <dgm:pt modelId="{708CE64F-4A3E-457A-A8D7-0817DF9FD478}" type="pres">
      <dgm:prSet presAssocID="{AF5F436E-6A78-4B57-A91C-3926F887DDAA}" presName="parentTextBox" presStyleLbl="node1" presStyleIdx="0" presStyleCnt="1"/>
      <dgm:spPr/>
      <dgm:t>
        <a:bodyPr/>
        <a:lstStyle/>
        <a:p>
          <a:endParaRPr lang="en-US"/>
        </a:p>
      </dgm:t>
    </dgm:pt>
  </dgm:ptLst>
  <dgm:cxnLst>
    <dgm:cxn modelId="{A9E52E4E-131A-47D5-83C6-9345B1877971}" srcId="{AB36B070-8412-4E01-8B9E-37B151BEF062}" destId="{AF5F436E-6A78-4B57-A91C-3926F887DDAA}" srcOrd="0" destOrd="0" parTransId="{320B6D5C-124E-4D98-AA3C-C5E5EC957569}" sibTransId="{61622E83-0CDC-4FA2-96CF-54328497D84A}"/>
    <dgm:cxn modelId="{7AAED3C0-B5A2-4B79-BF66-242B4F22E78B}" type="presOf" srcId="{AB36B070-8412-4E01-8B9E-37B151BEF062}" destId="{04BED288-8EE5-4A69-8E23-5106FAD901E1}" srcOrd="0" destOrd="0" presId="urn:microsoft.com/office/officeart/2005/8/layout/process4"/>
    <dgm:cxn modelId="{8ADF5470-8E43-48DA-B528-F06AB75FF334}" type="presOf" srcId="{AF5F436E-6A78-4B57-A91C-3926F887DDAA}" destId="{708CE64F-4A3E-457A-A8D7-0817DF9FD478}" srcOrd="0" destOrd="0" presId="urn:microsoft.com/office/officeart/2005/8/layout/process4"/>
    <dgm:cxn modelId="{C4317670-59D0-4CDC-B9AE-487DBA447F32}" type="presParOf" srcId="{04BED288-8EE5-4A69-8E23-5106FAD901E1}" destId="{ABCD9460-E98A-452A-8C80-A46A28F6684E}" srcOrd="0" destOrd="0" presId="urn:microsoft.com/office/officeart/2005/8/layout/process4"/>
    <dgm:cxn modelId="{7A25759A-6E55-4127-8BB9-8B8DFF434F8B}" type="presParOf" srcId="{ABCD9460-E98A-452A-8C80-A46A28F6684E}" destId="{708CE64F-4A3E-457A-A8D7-0817DF9FD47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8CE64F-4A3E-457A-A8D7-0817DF9FD478}">
      <dsp:nvSpPr>
        <dsp:cNvPr id="0" name=""/>
        <dsp:cNvSpPr/>
      </dsp:nvSpPr>
      <dsp:spPr>
        <a:xfrm>
          <a:off x="0" y="0"/>
          <a:ext cx="8128000" cy="115531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Prepare – Me Program</a:t>
          </a:r>
          <a:endParaRPr lang="en-US" sz="4100" kern="1200" dirty="0"/>
        </a:p>
      </dsp:txBody>
      <dsp:txXfrm>
        <a:off x="0" y="0"/>
        <a:ext cx="8128000" cy="11553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572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774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902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638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753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12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855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30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623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586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456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A39AD-AA14-49A6-A4CE-04133FE2A8BE}" type="datetimeFigureOut">
              <a:rPr lang="en-US" smtClean="0"/>
              <a:t>9/26/2021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7C9EE-1BA7-4C9B-82AF-EB93A359E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4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waedhakouz@hotmail.com" TargetMode="External"/><Relationship Id="rId2" Type="http://schemas.openxmlformats.org/officeDocument/2006/relationships/hyperlink" Target="mailto:nazar.salim.ns@gmail.com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Saara.almansouri@gmail.com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/>
          </p:nvPr>
        </p:nvGraphicFramePr>
        <p:xfrm>
          <a:off x="2032000" y="507231"/>
          <a:ext cx="8128000" cy="1155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900574" y="1874983"/>
          <a:ext cx="10635644" cy="41873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2487">
                  <a:extLst>
                    <a:ext uri="{9D8B030D-6E8A-4147-A177-3AD203B41FA5}">
                      <a16:colId xmlns:a16="http://schemas.microsoft.com/office/drawing/2014/main" val="1691079408"/>
                    </a:ext>
                  </a:extLst>
                </a:gridCol>
                <a:gridCol w="2556823">
                  <a:extLst>
                    <a:ext uri="{9D8B030D-6E8A-4147-A177-3AD203B41FA5}">
                      <a16:colId xmlns:a16="http://schemas.microsoft.com/office/drawing/2014/main" val="1973504806"/>
                    </a:ext>
                  </a:extLst>
                </a:gridCol>
                <a:gridCol w="2094433">
                  <a:extLst>
                    <a:ext uri="{9D8B030D-6E8A-4147-A177-3AD203B41FA5}">
                      <a16:colId xmlns:a16="http://schemas.microsoft.com/office/drawing/2014/main" val="3169587580"/>
                    </a:ext>
                  </a:extLst>
                </a:gridCol>
                <a:gridCol w="1432313">
                  <a:extLst>
                    <a:ext uri="{9D8B030D-6E8A-4147-A177-3AD203B41FA5}">
                      <a16:colId xmlns:a16="http://schemas.microsoft.com/office/drawing/2014/main" val="3208855557"/>
                    </a:ext>
                  </a:extLst>
                </a:gridCol>
                <a:gridCol w="905627">
                  <a:extLst>
                    <a:ext uri="{9D8B030D-6E8A-4147-A177-3AD203B41FA5}">
                      <a16:colId xmlns:a16="http://schemas.microsoft.com/office/drawing/2014/main" val="1908713837"/>
                    </a:ext>
                  </a:extLst>
                </a:gridCol>
                <a:gridCol w="542419">
                  <a:extLst>
                    <a:ext uri="{9D8B030D-6E8A-4147-A177-3AD203B41FA5}">
                      <a16:colId xmlns:a16="http://schemas.microsoft.com/office/drawing/2014/main" val="3328314604"/>
                    </a:ext>
                  </a:extLst>
                </a:gridCol>
                <a:gridCol w="1191542">
                  <a:extLst>
                    <a:ext uri="{9D8B030D-6E8A-4147-A177-3AD203B41FA5}">
                      <a16:colId xmlns:a16="http://schemas.microsoft.com/office/drawing/2014/main" val="533714612"/>
                    </a:ext>
                  </a:extLst>
                </a:gridCol>
              </a:tblGrid>
              <a:tr h="241300"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Prepare – Me plan (October </a:t>
                      </a:r>
                      <a:r>
                        <a:rPr lang="en-US" sz="1800" dirty="0">
                          <a:effectLst/>
                        </a:rPr>
                        <a:t>2021- June 2022</a:t>
                      </a:r>
                      <a:r>
                        <a:rPr lang="en-US" sz="1800" dirty="0" smtClean="0">
                          <a:effectLst/>
                        </a:rPr>
                        <a:t>)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286680"/>
                  </a:ext>
                </a:extLst>
              </a:tr>
              <a:tr h="24130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Workshop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Students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Program(s)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Date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Time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Location 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4712151"/>
                  </a:ext>
                </a:extLst>
              </a:tr>
              <a:tr h="2260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Fall 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Spring 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1416220"/>
                  </a:ext>
                </a:extLst>
              </a:tr>
              <a:tr h="226060"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>
                          <a:effectLst/>
                        </a:rPr>
                        <a:t>Plan your future Career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All UG and PG students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All Engineering Programs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Monday, 15</a:t>
                      </a:r>
                      <a:r>
                        <a:rPr lang="en-US" sz="1400" baseline="30000">
                          <a:effectLst/>
                        </a:rPr>
                        <a:t>th</a:t>
                      </a:r>
                      <a:r>
                        <a:rPr lang="en-US" sz="1400">
                          <a:effectLst/>
                        </a:rPr>
                        <a:t> of November 2021.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12:30 to 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Online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2706284"/>
                  </a:ext>
                </a:extLst>
              </a:tr>
              <a:tr h="226060"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>
                          <a:effectLst/>
                        </a:rPr>
                        <a:t>How to successfully pass the personal interview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All UG and PG students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All Engineering Programs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Monday, 11</a:t>
                      </a:r>
                      <a:r>
                        <a:rPr lang="en-US" sz="1400" baseline="30000">
                          <a:effectLst/>
                        </a:rPr>
                        <a:t>th</a:t>
                      </a:r>
                      <a:r>
                        <a:rPr lang="en-US" sz="1400">
                          <a:effectLst/>
                        </a:rPr>
                        <a:t> of April 2022.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12:30 to 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Not Yet Decided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620401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>
                          <a:effectLst/>
                        </a:rPr>
                        <a:t>Prepare for the Job Interview</a:t>
                      </a:r>
                    </a:p>
                    <a:p>
                      <a:pPr marL="22860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All UG and PG students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All Engineering Programs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Wednesday, 17</a:t>
                      </a:r>
                      <a:r>
                        <a:rPr lang="en-US" sz="1400" baseline="30000">
                          <a:effectLst/>
                        </a:rPr>
                        <a:t>th</a:t>
                      </a:r>
                      <a:r>
                        <a:rPr lang="en-US" sz="1400">
                          <a:effectLst/>
                        </a:rPr>
                        <a:t> of November 2021.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12:30 to 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Online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49426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>
                          <a:effectLst/>
                        </a:rPr>
                        <a:t>Writing a C.V.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All UG and PG students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All Engineering Programs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Monday, 21</a:t>
                      </a:r>
                      <a:r>
                        <a:rPr lang="en-US" sz="1400" baseline="30000">
                          <a:effectLst/>
                        </a:rPr>
                        <a:t>st</a:t>
                      </a:r>
                      <a:r>
                        <a:rPr lang="en-US" sz="1400">
                          <a:effectLst/>
                        </a:rPr>
                        <a:t> of March 2022.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12:30 to 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Not Yet Decided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2139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5990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767262" y="207963"/>
            <a:ext cx="2573694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110470"/>
              </p:ext>
            </p:extLst>
          </p:nvPr>
        </p:nvGraphicFramePr>
        <p:xfrm>
          <a:off x="91045" y="436563"/>
          <a:ext cx="11747861" cy="61197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7104">
                  <a:extLst>
                    <a:ext uri="{9D8B030D-6E8A-4147-A177-3AD203B41FA5}">
                      <a16:colId xmlns:a16="http://schemas.microsoft.com/office/drawing/2014/main" val="2883655244"/>
                    </a:ext>
                  </a:extLst>
                </a:gridCol>
                <a:gridCol w="1937743">
                  <a:extLst>
                    <a:ext uri="{9D8B030D-6E8A-4147-A177-3AD203B41FA5}">
                      <a16:colId xmlns:a16="http://schemas.microsoft.com/office/drawing/2014/main" val="1798384067"/>
                    </a:ext>
                  </a:extLst>
                </a:gridCol>
                <a:gridCol w="2139785">
                  <a:extLst>
                    <a:ext uri="{9D8B030D-6E8A-4147-A177-3AD203B41FA5}">
                      <a16:colId xmlns:a16="http://schemas.microsoft.com/office/drawing/2014/main" val="3504550896"/>
                    </a:ext>
                  </a:extLst>
                </a:gridCol>
                <a:gridCol w="1524480">
                  <a:extLst>
                    <a:ext uri="{9D8B030D-6E8A-4147-A177-3AD203B41FA5}">
                      <a16:colId xmlns:a16="http://schemas.microsoft.com/office/drawing/2014/main" val="1089540919"/>
                    </a:ext>
                  </a:extLst>
                </a:gridCol>
                <a:gridCol w="1010198">
                  <a:extLst>
                    <a:ext uri="{9D8B030D-6E8A-4147-A177-3AD203B41FA5}">
                      <a16:colId xmlns:a16="http://schemas.microsoft.com/office/drawing/2014/main" val="1249742795"/>
                    </a:ext>
                  </a:extLst>
                </a:gridCol>
                <a:gridCol w="1059539">
                  <a:extLst>
                    <a:ext uri="{9D8B030D-6E8A-4147-A177-3AD203B41FA5}">
                      <a16:colId xmlns:a16="http://schemas.microsoft.com/office/drawing/2014/main" val="1770121778"/>
                    </a:ext>
                  </a:extLst>
                </a:gridCol>
                <a:gridCol w="1109506">
                  <a:extLst>
                    <a:ext uri="{9D8B030D-6E8A-4147-A177-3AD203B41FA5}">
                      <a16:colId xmlns:a16="http://schemas.microsoft.com/office/drawing/2014/main" val="4167918704"/>
                    </a:ext>
                  </a:extLst>
                </a:gridCol>
                <a:gridCol w="1109506">
                  <a:extLst>
                    <a:ext uri="{9D8B030D-6E8A-4147-A177-3AD203B41FA5}">
                      <a16:colId xmlns:a16="http://schemas.microsoft.com/office/drawing/2014/main" val="3507881705"/>
                    </a:ext>
                  </a:extLst>
                </a:gridCol>
              </a:tblGrid>
              <a:tr h="837155">
                <a:tc grid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647700" algn="l"/>
                          <a:tab pos="4942205" algn="ctr"/>
                        </a:tabLst>
                      </a:pPr>
                      <a:r>
                        <a:rPr lang="en-US" sz="2000" dirty="0" smtClean="0"/>
                        <a:t>Meet Employers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647700" algn="l"/>
                          <a:tab pos="4942205" algn="ctr"/>
                        </a:tabLst>
                      </a:pPr>
                      <a:r>
                        <a:rPr lang="en-US" sz="2000" dirty="0" smtClean="0">
                          <a:effectLst/>
                        </a:rPr>
                        <a:t> (</a:t>
                      </a:r>
                      <a:r>
                        <a:rPr lang="en-US" sz="2000" dirty="0">
                          <a:effectLst/>
                        </a:rPr>
                        <a:t>October 2021- June 2022</a:t>
                      </a:r>
                      <a:r>
                        <a:rPr lang="en-US" sz="2000" dirty="0" smtClean="0">
                          <a:effectLst/>
                        </a:rPr>
                        <a:t>)</a:t>
                      </a:r>
                      <a:endParaRPr lang="en-US" sz="2000" dirty="0">
                        <a:effectLst/>
                      </a:endParaRPr>
                    </a:p>
                  </a:txBody>
                  <a:tcPr marL="48709" marR="4870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4287844"/>
                  </a:ext>
                </a:extLst>
              </a:tr>
              <a:tr h="209289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effectLst/>
                        </a:rPr>
                        <a:t>Sectors</a:t>
                      </a:r>
                      <a:endParaRPr lang="en-US" sz="14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 anchor="b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effectLst/>
                        </a:rPr>
                        <a:t>Program</a:t>
                      </a:r>
                      <a:endParaRPr lang="en-US" sz="14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 anchor="b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effectLst/>
                        </a:rPr>
                        <a:t>Workshop</a:t>
                      </a:r>
                      <a:endParaRPr lang="en-US" sz="14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 anchor="b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effectLst/>
                        </a:rPr>
                        <a:t>Company</a:t>
                      </a:r>
                      <a:endParaRPr lang="en-US" sz="14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>
                          <a:effectLst/>
                        </a:rPr>
                        <a:t>Date</a:t>
                      </a:r>
                      <a:endParaRPr lang="en-US" sz="1400" b="1" i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>
                          <a:effectLst/>
                        </a:rPr>
                        <a:t>Time</a:t>
                      </a:r>
                      <a:endParaRPr lang="en-US" sz="1400" b="1" i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>
                          <a:effectLst/>
                        </a:rPr>
                        <a:t>Location</a:t>
                      </a:r>
                      <a:endParaRPr lang="en-US" sz="1400" b="1" i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extLst>
                  <a:ext uri="{0D108BD9-81ED-4DB2-BD59-A6C34878D82A}">
                    <a16:rowId xmlns:a16="http://schemas.microsoft.com/office/drawing/2014/main" val="388297574"/>
                  </a:ext>
                </a:extLst>
              </a:tr>
              <a:tr h="2092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effectLst/>
                        </a:rPr>
                        <a:t>Fall </a:t>
                      </a:r>
                      <a:endParaRPr lang="en-US" sz="14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effectLst/>
                        </a:rPr>
                        <a:t>Spring</a:t>
                      </a:r>
                      <a:endParaRPr lang="en-US" sz="14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7459082"/>
                  </a:ext>
                </a:extLst>
              </a:tr>
              <a:tr h="323846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Oil and Gas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Petrochemical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 anchor="ctr"/>
                </a:tc>
                <a:tc rowSpan="3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Chemical Engineering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Mechanical Engineering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Electrical Engineering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Industrial and Systems Engineering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Civil Engineering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advancement in natural gas processing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Monday, 4</a:t>
                      </a:r>
                      <a:r>
                        <a:rPr lang="en-US" sz="1200" baseline="30000">
                          <a:effectLst/>
                        </a:rPr>
                        <a:t>th</a:t>
                      </a:r>
                      <a:r>
                        <a:rPr lang="en-US" sz="1200">
                          <a:effectLst/>
                        </a:rPr>
                        <a:t> of October 2021.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Online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extLst>
                  <a:ext uri="{0D108BD9-81ED-4DB2-BD59-A6C34878D82A}">
                    <a16:rowId xmlns:a16="http://schemas.microsoft.com/office/drawing/2014/main" val="3801449515"/>
                  </a:ext>
                </a:extLst>
              </a:tr>
              <a:tr h="6301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Safety Workshop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Wednesday, 26</a:t>
                      </a:r>
                      <a:r>
                        <a:rPr lang="en-US" sz="1200" baseline="30000">
                          <a:effectLst/>
                        </a:rPr>
                        <a:t>th</a:t>
                      </a:r>
                      <a:r>
                        <a:rPr lang="en-US" sz="1200">
                          <a:effectLst/>
                        </a:rPr>
                        <a:t> of January 2022.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Not Yet Decided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extLst>
                  <a:ext uri="{0D108BD9-81ED-4DB2-BD59-A6C34878D82A}">
                    <a16:rowId xmlns:a16="http://schemas.microsoft.com/office/drawing/2014/main" val="1137979411"/>
                  </a:ext>
                </a:extLst>
              </a:tr>
              <a:tr h="4708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Current Advancements and Challenges in Multiphase Flow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Monday, 8</a:t>
                      </a:r>
                      <a:r>
                        <a:rPr lang="en-US" sz="1200" baseline="30000">
                          <a:effectLst/>
                        </a:rPr>
                        <a:t>th</a:t>
                      </a:r>
                      <a:r>
                        <a:rPr lang="en-US" sz="1200">
                          <a:effectLst/>
                        </a:rPr>
                        <a:t> of November 2021.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Online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extLst>
                  <a:ext uri="{0D108BD9-81ED-4DB2-BD59-A6C34878D82A}">
                    <a16:rowId xmlns:a16="http://schemas.microsoft.com/office/drawing/2014/main" val="411817893"/>
                  </a:ext>
                </a:extLst>
              </a:tr>
              <a:tr h="470850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Water and Wastewater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 anchor="ctr"/>
                </a:tc>
                <a:tc rowSpan="3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Chemical Engineering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Electrical Engineering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Mechanical Engineering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</a:rPr>
                        <a:t>Civil Engineering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Career opportunities for Civil Engineering students</a:t>
                      </a: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Monday, 11</a:t>
                      </a:r>
                      <a:r>
                        <a:rPr lang="en-US" sz="1200" baseline="30000">
                          <a:effectLst/>
                        </a:rPr>
                        <a:t>th</a:t>
                      </a:r>
                      <a:r>
                        <a:rPr lang="en-US" sz="1200">
                          <a:effectLst/>
                        </a:rPr>
                        <a:t> of October 2021.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Online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extLst>
                  <a:ext uri="{0D108BD9-81ED-4DB2-BD59-A6C34878D82A}">
                    <a16:rowId xmlns:a16="http://schemas.microsoft.com/office/drawing/2014/main" val="1472869871"/>
                  </a:ext>
                </a:extLst>
              </a:tr>
              <a:tr h="6301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Ozonation of wastewaters with high ammonia loads</a:t>
                      </a: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Wednesday, 26</a:t>
                      </a:r>
                      <a:r>
                        <a:rPr lang="en-US" sz="1200" baseline="30000">
                          <a:effectLst/>
                        </a:rPr>
                        <a:t>th</a:t>
                      </a:r>
                      <a:r>
                        <a:rPr lang="en-US" sz="1200">
                          <a:effectLst/>
                        </a:rPr>
                        <a:t> of January 2022.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Not Yet Decided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extLst>
                  <a:ext uri="{0D108BD9-81ED-4DB2-BD59-A6C34878D82A}">
                    <a16:rowId xmlns:a16="http://schemas.microsoft.com/office/drawing/2014/main" val="1264283399"/>
                  </a:ext>
                </a:extLst>
              </a:tr>
              <a:tr h="6301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Food-Energy-Water-Waste (FEWW) Nexus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Wednesday, 23</a:t>
                      </a:r>
                      <a:r>
                        <a:rPr lang="en-US" sz="1200" baseline="30000">
                          <a:effectLst/>
                        </a:rPr>
                        <a:t>rd</a:t>
                      </a:r>
                      <a:r>
                        <a:rPr lang="en-US" sz="1200">
                          <a:effectLst/>
                        </a:rPr>
                        <a:t> of February 2022.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Not Yet Decided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extLst>
                  <a:ext uri="{0D108BD9-81ED-4DB2-BD59-A6C34878D82A}">
                    <a16:rowId xmlns:a16="http://schemas.microsoft.com/office/drawing/2014/main" val="1962363554"/>
                  </a:ext>
                </a:extLst>
              </a:tr>
              <a:tr h="9486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Healthcare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Electrical Engineering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Mechanical Engineering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Industrial and Systems Engineering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Computer Science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Computer Engineering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 anchor="b"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Safety, Health and Environment Induction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Wednesday, 6</a:t>
                      </a:r>
                      <a:r>
                        <a:rPr lang="en-US" sz="1200" baseline="30000">
                          <a:effectLst/>
                        </a:rPr>
                        <a:t>th</a:t>
                      </a:r>
                      <a:r>
                        <a:rPr lang="en-US" sz="1200">
                          <a:effectLst/>
                        </a:rPr>
                        <a:t> of October 2021.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Online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709" marR="48709" marT="0" marB="0"/>
                </a:tc>
                <a:extLst>
                  <a:ext uri="{0D108BD9-81ED-4DB2-BD59-A6C34878D82A}">
                    <a16:rowId xmlns:a16="http://schemas.microsoft.com/office/drawing/2014/main" val="2185332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598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25234" y="152271"/>
          <a:ext cx="11761967" cy="61143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9747">
                  <a:extLst>
                    <a:ext uri="{9D8B030D-6E8A-4147-A177-3AD203B41FA5}">
                      <a16:colId xmlns:a16="http://schemas.microsoft.com/office/drawing/2014/main" val="2832678044"/>
                    </a:ext>
                  </a:extLst>
                </a:gridCol>
                <a:gridCol w="1546697">
                  <a:extLst>
                    <a:ext uri="{9D8B030D-6E8A-4147-A177-3AD203B41FA5}">
                      <a16:colId xmlns:a16="http://schemas.microsoft.com/office/drawing/2014/main" val="2206113126"/>
                    </a:ext>
                  </a:extLst>
                </a:gridCol>
                <a:gridCol w="3101009">
                  <a:extLst>
                    <a:ext uri="{9D8B030D-6E8A-4147-A177-3AD203B41FA5}">
                      <a16:colId xmlns:a16="http://schemas.microsoft.com/office/drawing/2014/main" val="2110010849"/>
                    </a:ext>
                  </a:extLst>
                </a:gridCol>
                <a:gridCol w="1381539">
                  <a:extLst>
                    <a:ext uri="{9D8B030D-6E8A-4147-A177-3AD203B41FA5}">
                      <a16:colId xmlns:a16="http://schemas.microsoft.com/office/drawing/2014/main" val="4258460511"/>
                    </a:ext>
                  </a:extLst>
                </a:gridCol>
                <a:gridCol w="1391478">
                  <a:extLst>
                    <a:ext uri="{9D8B030D-6E8A-4147-A177-3AD203B41FA5}">
                      <a16:colId xmlns:a16="http://schemas.microsoft.com/office/drawing/2014/main" val="3371300503"/>
                    </a:ext>
                  </a:extLst>
                </a:gridCol>
                <a:gridCol w="1292087">
                  <a:extLst>
                    <a:ext uri="{9D8B030D-6E8A-4147-A177-3AD203B41FA5}">
                      <a16:colId xmlns:a16="http://schemas.microsoft.com/office/drawing/2014/main" val="216097088"/>
                    </a:ext>
                  </a:extLst>
                </a:gridCol>
                <a:gridCol w="1175741">
                  <a:extLst>
                    <a:ext uri="{9D8B030D-6E8A-4147-A177-3AD203B41FA5}">
                      <a16:colId xmlns:a16="http://schemas.microsoft.com/office/drawing/2014/main" val="4109055726"/>
                    </a:ext>
                  </a:extLst>
                </a:gridCol>
                <a:gridCol w="553669">
                  <a:extLst>
                    <a:ext uri="{9D8B030D-6E8A-4147-A177-3AD203B41FA5}">
                      <a16:colId xmlns:a16="http://schemas.microsoft.com/office/drawing/2014/main" val="1421767310"/>
                    </a:ext>
                  </a:extLst>
                </a:gridCol>
              </a:tblGrid>
              <a:tr h="393502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Energy &amp; Telecommunications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 row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Civil Engineering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Electrical Engineering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Mechanical Engineering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Computer Science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Computer Engineering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</a:rPr>
                        <a:t>Career opportunities for Civil Engineering students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Wednesday, 16</a:t>
                      </a:r>
                      <a:r>
                        <a:rPr lang="en-US" sz="1100" baseline="30000">
                          <a:effectLst/>
                        </a:rPr>
                        <a:t>th</a:t>
                      </a:r>
                      <a:r>
                        <a:rPr lang="en-US" sz="1100">
                          <a:effectLst/>
                        </a:rPr>
                        <a:t> of February 2022.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12:30-02:00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 Yet Decided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extLst>
                  <a:ext uri="{0D108BD9-81ED-4DB2-BD59-A6C34878D82A}">
                    <a16:rowId xmlns:a16="http://schemas.microsoft.com/office/drawing/2014/main" val="3098824335"/>
                  </a:ext>
                </a:extLst>
              </a:tr>
              <a:tr h="5176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</a:rPr>
                        <a:t>Electrical Engineering Jobs in Power and Communication Section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Wednesday, 10</a:t>
                      </a:r>
                      <a:r>
                        <a:rPr lang="en-US" sz="1100" baseline="30000" dirty="0">
                          <a:effectLst/>
                        </a:rPr>
                        <a:t>th</a:t>
                      </a:r>
                      <a:r>
                        <a:rPr lang="en-US" sz="1100" dirty="0">
                          <a:effectLst/>
                        </a:rPr>
                        <a:t> of November 2021.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12:30-02:00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Online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extLst>
                  <a:ext uri="{0D108BD9-81ED-4DB2-BD59-A6C34878D82A}">
                    <a16:rowId xmlns:a16="http://schemas.microsoft.com/office/drawing/2014/main" val="1844779527"/>
                  </a:ext>
                </a:extLst>
              </a:tr>
              <a:tr h="345106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Construction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 row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Civil Engineering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Mechanical Engineering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Electrical Engineering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</a:rPr>
                        <a:t>Career opportunities for Civil Engineering students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Monday, 18</a:t>
                      </a:r>
                      <a:r>
                        <a:rPr lang="en-US" sz="1100" baseline="30000">
                          <a:effectLst/>
                        </a:rPr>
                        <a:t>th</a:t>
                      </a:r>
                      <a:r>
                        <a:rPr lang="en-US" sz="1100">
                          <a:effectLst/>
                        </a:rPr>
                        <a:t> of October 2021.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12:30-02:00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Online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extLst>
                  <a:ext uri="{0D108BD9-81ED-4DB2-BD59-A6C34878D82A}">
                    <a16:rowId xmlns:a16="http://schemas.microsoft.com/office/drawing/2014/main" val="4046070152"/>
                  </a:ext>
                </a:extLst>
              </a:tr>
              <a:tr h="34510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</a:rPr>
                        <a:t>Introduction to railway interfaces management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Wednesday, 9</a:t>
                      </a:r>
                      <a:r>
                        <a:rPr lang="en-US" sz="1100" baseline="30000">
                          <a:effectLst/>
                        </a:rPr>
                        <a:t>th</a:t>
                      </a:r>
                      <a:r>
                        <a:rPr lang="en-US" sz="1100">
                          <a:effectLst/>
                        </a:rPr>
                        <a:t> of February 2022.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12:30-02:00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 Yet Decided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extLst>
                  <a:ext uri="{0D108BD9-81ED-4DB2-BD59-A6C34878D82A}">
                    <a16:rowId xmlns:a16="http://schemas.microsoft.com/office/drawing/2014/main" val="425197962"/>
                  </a:ext>
                </a:extLst>
              </a:tr>
              <a:tr h="6902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Manufacturing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Industrial and Systems Engineering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Mechanical Engineering</a:t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100">
                          <a:effectLst/>
                        </a:rPr>
                        <a:t>Chemical Engineering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</a:rPr>
                        <a:t>Manufacturing for the Future: Towards Competitive Demand-Driven Qatar Industry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Monday, 25</a:t>
                      </a:r>
                      <a:r>
                        <a:rPr lang="en-US" sz="1100" baseline="30000">
                          <a:effectLst/>
                        </a:rPr>
                        <a:t>th</a:t>
                      </a:r>
                      <a:r>
                        <a:rPr lang="en-US" sz="1100">
                          <a:effectLst/>
                        </a:rPr>
                        <a:t> of October 2021.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12:30-02:00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Online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extLst>
                  <a:ext uri="{0D108BD9-81ED-4DB2-BD59-A6C34878D82A}">
                    <a16:rowId xmlns:a16="http://schemas.microsoft.com/office/drawing/2014/main" val="3260895271"/>
                  </a:ext>
                </a:extLst>
              </a:tr>
              <a:tr h="517660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Electrical Engineering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Computer Science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Computer Engineering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</a:rPr>
                        <a:t>Getting your computer science off to a strong start: tips and tricks 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Alumni: Nazar Salim </a:t>
                      </a:r>
                      <a:r>
                        <a:rPr lang="en-US" sz="1100" u="sng" dirty="0">
                          <a:effectLst/>
                          <a:hlinkClick r:id="rId2"/>
                        </a:rPr>
                        <a:t>nazar.salim.ns@gmail.com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Wednesday, 9</a:t>
                      </a:r>
                      <a:r>
                        <a:rPr lang="en-US" sz="1100" baseline="30000">
                          <a:effectLst/>
                        </a:rPr>
                        <a:t>th</a:t>
                      </a:r>
                      <a:r>
                        <a:rPr lang="en-US" sz="1100">
                          <a:effectLst/>
                        </a:rPr>
                        <a:t> of March 2022.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12:30-02:00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 Yet Decided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extLst>
                  <a:ext uri="{0D108BD9-81ED-4DB2-BD59-A6C34878D82A}">
                    <a16:rowId xmlns:a16="http://schemas.microsoft.com/office/drawing/2014/main" val="4081341143"/>
                  </a:ext>
                </a:extLst>
              </a:tr>
              <a:tr h="5828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</a:rPr>
                        <a:t>Technical workshop on what do companies look for in an intern. What skills are needed in fresh graduates from </a:t>
                      </a:r>
                      <a:r>
                        <a:rPr lang="en-US" sz="1100" dirty="0" smtClean="0">
                          <a:effectLst/>
                        </a:rPr>
                        <a:t>CSE</a:t>
                      </a:r>
                      <a:endParaRPr lang="en-US" sz="1100" dirty="0">
                        <a:effectLst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Wednesday, 20</a:t>
                      </a:r>
                      <a:r>
                        <a:rPr lang="en-US" sz="1100" baseline="30000" dirty="0">
                          <a:effectLst/>
                        </a:rPr>
                        <a:t>th</a:t>
                      </a:r>
                      <a:r>
                        <a:rPr lang="en-US" sz="1100" dirty="0">
                          <a:effectLst/>
                        </a:rPr>
                        <a:t> of October 2021.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12:30-02:00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Online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extLst>
                  <a:ext uri="{0D108BD9-81ED-4DB2-BD59-A6C34878D82A}">
                    <a16:rowId xmlns:a16="http://schemas.microsoft.com/office/drawing/2014/main" val="2374595736"/>
                  </a:ext>
                </a:extLst>
              </a:tr>
              <a:tr h="34510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</a:rPr>
                        <a:t>origins of computer security and how cybersecurity works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Monday, 28</a:t>
                      </a:r>
                      <a:r>
                        <a:rPr lang="en-US" sz="1100" baseline="30000" dirty="0">
                          <a:effectLst/>
                        </a:rPr>
                        <a:t>th</a:t>
                      </a:r>
                      <a:r>
                        <a:rPr lang="en-US" sz="1100" dirty="0">
                          <a:effectLst/>
                        </a:rPr>
                        <a:t> of March 2022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12:30-02:00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 Yet Decided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extLst>
                  <a:ext uri="{0D108BD9-81ED-4DB2-BD59-A6C34878D82A}">
                    <a16:rowId xmlns:a16="http://schemas.microsoft.com/office/drawing/2014/main" val="1697238311"/>
                  </a:ext>
                </a:extLst>
              </a:tr>
              <a:tr h="1380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</a:rPr>
                        <a:t>Where do Computer Engineers work. Experience of Alumni: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Waed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Hakouz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u="sng" dirty="0">
                          <a:effectLst/>
                          <a:hlinkClick r:id="rId3"/>
                        </a:rPr>
                        <a:t>waedhakouz@hotmail.com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55291645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Sara Almansouri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 dirty="0">
                          <a:effectLst/>
                          <a:hlinkClick r:id="rId4"/>
                        </a:rPr>
                        <a:t>Saara.almansouri@gmail.com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33315090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Monday, 7</a:t>
                      </a:r>
                      <a:r>
                        <a:rPr lang="en-US" sz="1100" baseline="30000" dirty="0">
                          <a:effectLst/>
                        </a:rPr>
                        <a:t>th</a:t>
                      </a:r>
                      <a:r>
                        <a:rPr lang="en-US" sz="1100" dirty="0">
                          <a:effectLst/>
                        </a:rPr>
                        <a:t> of February 2022.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12:30-02:00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 Yet Decided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extLst>
                  <a:ext uri="{0D108BD9-81ED-4DB2-BD59-A6C34878D82A}">
                    <a16:rowId xmlns:a16="http://schemas.microsoft.com/office/drawing/2014/main" val="1030384366"/>
                  </a:ext>
                </a:extLst>
              </a:tr>
              <a:tr h="8326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Governmental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All Majors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dirty="0">
                          <a:effectLst/>
                        </a:rPr>
                        <a:t>Career opportunities for all Engineering students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Wednesday, 27</a:t>
                      </a:r>
                      <a:r>
                        <a:rPr lang="en-US" sz="1100" baseline="30000" dirty="0">
                          <a:effectLst/>
                        </a:rPr>
                        <a:t>th</a:t>
                      </a:r>
                      <a:r>
                        <a:rPr lang="en-US" sz="1100" dirty="0">
                          <a:effectLst/>
                        </a:rPr>
                        <a:t> of October 2021.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12:30-02:00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Online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3095" marR="33095" marT="0" marB="0" anchor="ctr"/>
                </a:tc>
                <a:extLst>
                  <a:ext uri="{0D108BD9-81ED-4DB2-BD59-A6C34878D82A}">
                    <a16:rowId xmlns:a16="http://schemas.microsoft.com/office/drawing/2014/main" val="951250266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133725" y="17383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170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307640" y="165396"/>
          <a:ext cx="11072664" cy="57756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2919">
                  <a:extLst>
                    <a:ext uri="{9D8B030D-6E8A-4147-A177-3AD203B41FA5}">
                      <a16:colId xmlns:a16="http://schemas.microsoft.com/office/drawing/2014/main" val="3805873099"/>
                    </a:ext>
                  </a:extLst>
                </a:gridCol>
                <a:gridCol w="1350069">
                  <a:extLst>
                    <a:ext uri="{9D8B030D-6E8A-4147-A177-3AD203B41FA5}">
                      <a16:colId xmlns:a16="http://schemas.microsoft.com/office/drawing/2014/main" val="2527957695"/>
                    </a:ext>
                  </a:extLst>
                </a:gridCol>
                <a:gridCol w="3123761">
                  <a:extLst>
                    <a:ext uri="{9D8B030D-6E8A-4147-A177-3AD203B41FA5}">
                      <a16:colId xmlns:a16="http://schemas.microsoft.com/office/drawing/2014/main" val="1602293281"/>
                    </a:ext>
                  </a:extLst>
                </a:gridCol>
                <a:gridCol w="950775">
                  <a:extLst>
                    <a:ext uri="{9D8B030D-6E8A-4147-A177-3AD203B41FA5}">
                      <a16:colId xmlns:a16="http://schemas.microsoft.com/office/drawing/2014/main" val="2684891361"/>
                    </a:ext>
                  </a:extLst>
                </a:gridCol>
                <a:gridCol w="950775">
                  <a:extLst>
                    <a:ext uri="{9D8B030D-6E8A-4147-A177-3AD203B41FA5}">
                      <a16:colId xmlns:a16="http://schemas.microsoft.com/office/drawing/2014/main" val="843290810"/>
                    </a:ext>
                  </a:extLst>
                </a:gridCol>
                <a:gridCol w="752887">
                  <a:extLst>
                    <a:ext uri="{9D8B030D-6E8A-4147-A177-3AD203B41FA5}">
                      <a16:colId xmlns:a16="http://schemas.microsoft.com/office/drawing/2014/main" val="1926406036"/>
                    </a:ext>
                  </a:extLst>
                </a:gridCol>
                <a:gridCol w="1045739">
                  <a:extLst>
                    <a:ext uri="{9D8B030D-6E8A-4147-A177-3AD203B41FA5}">
                      <a16:colId xmlns:a16="http://schemas.microsoft.com/office/drawing/2014/main" val="1990971827"/>
                    </a:ext>
                  </a:extLst>
                </a:gridCol>
                <a:gridCol w="1045739">
                  <a:extLst>
                    <a:ext uri="{9D8B030D-6E8A-4147-A177-3AD203B41FA5}">
                      <a16:colId xmlns:a16="http://schemas.microsoft.com/office/drawing/2014/main" val="2850068007"/>
                    </a:ext>
                  </a:extLst>
                </a:gridCol>
              </a:tblGrid>
              <a:tr h="762803">
                <a:tc row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Architectural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 rowSpan="7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Architecture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public lecture by Mr. Billie Teshich, President of NAWIC (National Association for Women in Construction) Qatar and a director at Al Asmakh Real Estate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Al Asmakh Real Estate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Wednesday, 6</a:t>
                      </a:r>
                      <a:r>
                        <a:rPr lang="en-US" sz="1200" baseline="30000">
                          <a:effectLst/>
                        </a:rPr>
                        <a:t>th</a:t>
                      </a:r>
                      <a:r>
                        <a:rPr lang="en-US" sz="1200">
                          <a:effectLst/>
                        </a:rPr>
                        <a:t> of October 2021.</a:t>
                      </a:r>
                      <a:br>
                        <a:rPr lang="en-US" sz="1200">
                          <a:effectLst/>
                        </a:rPr>
                      </a:b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Online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extLst>
                  <a:ext uri="{0D108BD9-81ED-4DB2-BD59-A6C34878D82A}">
                    <a16:rowId xmlns:a16="http://schemas.microsoft.com/office/drawing/2014/main" val="2105117562"/>
                  </a:ext>
                </a:extLst>
              </a:tr>
              <a:tr h="610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>
                          <a:effectLst/>
                        </a:rPr>
                        <a:t>Engineering &amp; Sustainability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Monday, 21</a:t>
                      </a:r>
                      <a:r>
                        <a:rPr lang="en-US" sz="1200" baseline="30000">
                          <a:effectLst/>
                        </a:rPr>
                        <a:t>st</a:t>
                      </a:r>
                      <a:r>
                        <a:rPr lang="en-US" sz="1200">
                          <a:effectLst/>
                        </a:rPr>
                        <a:t> of February 2022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Not Yet Decided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extLst>
                  <a:ext uri="{0D108BD9-81ED-4DB2-BD59-A6C34878D82A}">
                    <a16:rowId xmlns:a16="http://schemas.microsoft.com/office/drawing/2014/main" val="4247633893"/>
                  </a:ext>
                </a:extLst>
              </a:tr>
              <a:tr h="4576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How to Build a Career or Company in Architecture (Business Management/entrepreneurial)?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Wednesday, 13</a:t>
                      </a:r>
                      <a:r>
                        <a:rPr lang="en-US" sz="1200" baseline="30000">
                          <a:effectLst/>
                        </a:rPr>
                        <a:t>th</a:t>
                      </a:r>
                      <a:r>
                        <a:rPr lang="en-US" sz="1200">
                          <a:effectLst/>
                        </a:rPr>
                        <a:t> Of October 2021.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Online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extLst>
                  <a:ext uri="{0D108BD9-81ED-4DB2-BD59-A6C34878D82A}">
                    <a16:rowId xmlns:a16="http://schemas.microsoft.com/office/drawing/2014/main" val="2420087717"/>
                  </a:ext>
                </a:extLst>
              </a:tr>
              <a:tr h="6102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What are the social and business networks available to architects or the construction fields in MENA?</a:t>
                      </a:r>
                    </a:p>
                    <a:p>
                      <a:pPr marL="25717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Monday, 14</a:t>
                      </a:r>
                      <a:r>
                        <a:rPr lang="en-US" sz="1200" baseline="30000">
                          <a:effectLst/>
                        </a:rPr>
                        <a:t>th</a:t>
                      </a:r>
                      <a:r>
                        <a:rPr lang="en-US" sz="1200">
                          <a:effectLst/>
                        </a:rPr>
                        <a:t> of February 2022.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Online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extLst>
                  <a:ext uri="{0D108BD9-81ED-4DB2-BD59-A6C34878D82A}">
                    <a16:rowId xmlns:a16="http://schemas.microsoft.com/office/drawing/2014/main" val="1317747532"/>
                  </a:ext>
                </a:extLst>
              </a:tr>
              <a:tr h="8829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How will studying a graduate degree (e.g. in urban design or construction management) assist me in my career as an architect?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Monday, 7</a:t>
                      </a:r>
                      <a:r>
                        <a:rPr lang="en-US" sz="1200" baseline="30000">
                          <a:effectLst/>
                        </a:rPr>
                        <a:t>th</a:t>
                      </a:r>
                      <a:r>
                        <a:rPr lang="en-US" sz="1200">
                          <a:effectLst/>
                        </a:rPr>
                        <a:t> Of March 2022.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Not Yet Decided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extLst>
                  <a:ext uri="{0D108BD9-81ED-4DB2-BD59-A6C34878D82A}">
                    <a16:rowId xmlns:a16="http://schemas.microsoft.com/office/drawing/2014/main" val="1682497055"/>
                  </a:ext>
                </a:extLst>
              </a:tr>
              <a:tr h="4576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How to promote my career/design using social media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Wednesday, 23</a:t>
                      </a:r>
                      <a:r>
                        <a:rPr lang="en-US" sz="1200" baseline="30000">
                          <a:effectLst/>
                        </a:rPr>
                        <a:t>rd</a:t>
                      </a:r>
                      <a:r>
                        <a:rPr lang="en-US" sz="1200">
                          <a:effectLst/>
                        </a:rPr>
                        <a:t> of March 2022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Not Yet Decided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extLst>
                  <a:ext uri="{0D108BD9-81ED-4DB2-BD59-A6C34878D82A}">
                    <a16:rowId xmlns:a16="http://schemas.microsoft.com/office/drawing/2014/main" val="2642044920"/>
                  </a:ext>
                </a:extLst>
              </a:tr>
              <a:tr h="4576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>
                          <a:effectLst/>
                        </a:rPr>
                        <a:t>How to assist a future client from concept to construction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Wednesday, 6</a:t>
                      </a:r>
                      <a:r>
                        <a:rPr lang="en-US" sz="1200" baseline="30000">
                          <a:effectLst/>
                        </a:rPr>
                        <a:t>th</a:t>
                      </a:r>
                      <a:r>
                        <a:rPr lang="en-US" sz="1200">
                          <a:effectLst/>
                        </a:rPr>
                        <a:t> of April 2022.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12:30-02:00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Not Yet Decided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24" marR="58324" marT="0" marB="0" anchor="ctr"/>
                </a:tc>
                <a:extLst>
                  <a:ext uri="{0D108BD9-81ED-4DB2-BD59-A6C34878D82A}">
                    <a16:rowId xmlns:a16="http://schemas.microsoft.com/office/drawing/2014/main" val="18126197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367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B8B0ECDBA3C64CA17A0EDA1F583A22" ma:contentTypeVersion="12" ma:contentTypeDescription="Create a new document." ma:contentTypeScope="" ma:versionID="46fa937b96980ddf7af84dde819730ed">
  <xsd:schema xmlns:xsd="http://www.w3.org/2001/XMLSchema" xmlns:xs="http://www.w3.org/2001/XMLSchema" xmlns:p="http://schemas.microsoft.com/office/2006/metadata/properties" xmlns:ns2="4595ca7b-3a15-4971-af5f-cadc29c03e04" targetNamespace="http://schemas.microsoft.com/office/2006/metadata/properties" ma:root="true" ma:fieldsID="7161056cb75780dae671cf09d7cd8017" ns2:_="">
    <xsd:import namespace="4595ca7b-3a15-4971-af5f-cadc29c03e0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5ca7b-3a15-4971-af5f-cadc29c03e0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595ca7b-3a15-4971-af5f-cadc29c03e04">QPT3VHF6MKWP-83287781-45867</_dlc_DocId>
    <_dlc_DocIdUrl xmlns="4595ca7b-3a15-4971-af5f-cadc29c03e04">
      <Url>https://qataruniversity-prd.qu.edu.qa/_layouts/15/DocIdRedir.aspx?ID=QPT3VHF6MKWP-83287781-45867</Url>
      <Description>QPT3VHF6MKWP-83287781-45867</Description>
    </_dlc_DocIdUrl>
  </documentManagement>
</p:properties>
</file>

<file path=customXml/itemProps1.xml><?xml version="1.0" encoding="utf-8"?>
<ds:datastoreItem xmlns:ds="http://schemas.openxmlformats.org/officeDocument/2006/customXml" ds:itemID="{5555D9D7-2B71-44A0-9A05-344392A6D12C}"/>
</file>

<file path=customXml/itemProps2.xml><?xml version="1.0" encoding="utf-8"?>
<ds:datastoreItem xmlns:ds="http://schemas.openxmlformats.org/officeDocument/2006/customXml" ds:itemID="{FA9920D0-FE19-451D-9CF3-92192D00EBF5}"/>
</file>

<file path=customXml/itemProps3.xml><?xml version="1.0" encoding="utf-8"?>
<ds:datastoreItem xmlns:ds="http://schemas.openxmlformats.org/officeDocument/2006/customXml" ds:itemID="{8EBB0545-72A6-4DA4-B03E-A6E719C765FB}"/>
</file>

<file path=customXml/itemProps4.xml><?xml version="1.0" encoding="utf-8"?>
<ds:datastoreItem xmlns:ds="http://schemas.openxmlformats.org/officeDocument/2006/customXml" ds:itemID="{79FA8DA5-2C65-47AE-AE93-431759BC21F3}"/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784</Words>
  <Application>Microsoft Office PowerPoint</Application>
  <PresentationFormat>Widescreen</PresentationFormat>
  <Paragraphs>234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Alia Trad M M Al Hothal</dc:creator>
  <cp:lastModifiedBy>Maryam Khaled Balooch</cp:lastModifiedBy>
  <cp:revision>2</cp:revision>
  <dcterms:created xsi:type="dcterms:W3CDTF">2021-09-14T07:24:07Z</dcterms:created>
  <dcterms:modified xsi:type="dcterms:W3CDTF">2021-09-26T07:39:41Z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0x01010071B8B0ECDBA3C64CA17A0EDA1F583A22</vt:lpwstr>
  </property>
  <property fmtid="{D5CDD505-2E9C-101B-9397-08002B2CF9AE}" pid="3" name="_dlc_DocIdItemGuid">
    <vt:lpwstr>0906f7be-0e86-4fa3-acda-617a8b37135b</vt:lpwstr>
  </property>
</Properties>
</file>